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2" r:id="rId1"/>
    <p:sldMasterId id="2147483673" r:id="rId2"/>
  </p:sldMasterIdLst>
  <p:notesMasterIdLst>
    <p:notesMasterId r:id="rId44"/>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94" r:id="rId22"/>
    <p:sldId id="295" r:id="rId23"/>
    <p:sldId id="275" r:id="rId24"/>
    <p:sldId id="276" r:id="rId25"/>
    <p:sldId id="277" r:id="rId26"/>
    <p:sldId id="278" r:id="rId27"/>
    <p:sldId id="279" r:id="rId28"/>
    <p:sldId id="280" r:id="rId29"/>
    <p:sldId id="281" r:id="rId30"/>
    <p:sldId id="296"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indis, Michael [School of Education]" initials="BM[oE" lastIdx="1" clrIdx="0">
    <p:extLst>
      <p:ext uri="{19B8F6BF-5375-455C-9EA6-DF929625EA0E}">
        <p15:presenceInfo xmlns:p15="http://schemas.microsoft.com/office/powerpoint/2012/main" userId="S-1-5-21-77224769-497813782-1757479407-4080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51B5AB-D001-42F7-B342-E1BE3AE8AF39}">
  <a:tblStyle styleId="{5951B5AB-D001-42F7-B342-E1BE3AE8AF39}"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2" d="100"/>
          <a:sy n="112" d="100"/>
        </p:scale>
        <p:origin x="614" y="31"/>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2071479ab3d_2_4:notes"/>
          <p:cNvSpPr txBox="1">
            <a:spLocks noGrp="1"/>
          </p:cNvSpPr>
          <p:nvPr>
            <p:ph type="body" idx="1"/>
          </p:nvPr>
        </p:nvSpPr>
        <p:spPr>
          <a:xfrm>
            <a:off x="685785" y="4343385"/>
            <a:ext cx="5486380" cy="4114795"/>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106" name="Google Shape;106;g2071479ab3d_2_4:notes"/>
          <p:cNvSpPr>
            <a:spLocks noGrp="1" noRot="1" noChangeAspect="1"/>
          </p:cNvSpPr>
          <p:nvPr>
            <p:ph type="sldImg" idx="2"/>
          </p:nvPr>
        </p:nvSpPr>
        <p:spPr>
          <a:xfrm>
            <a:off x="381183" y="685795"/>
            <a:ext cx="6096293"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2071479ab3d_2_98:notes"/>
          <p:cNvSpPr txBox="1">
            <a:spLocks noGrp="1"/>
          </p:cNvSpPr>
          <p:nvPr>
            <p:ph type="body" idx="1"/>
          </p:nvPr>
        </p:nvSpPr>
        <p:spPr>
          <a:xfrm>
            <a:off x="685785" y="4343385"/>
            <a:ext cx="5486380" cy="4114795"/>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173" name="Google Shape;173;g2071479ab3d_2_98:notes"/>
          <p:cNvSpPr>
            <a:spLocks noGrp="1" noRot="1" noChangeAspect="1"/>
          </p:cNvSpPr>
          <p:nvPr>
            <p:ph type="sldImg" idx="2"/>
          </p:nvPr>
        </p:nvSpPr>
        <p:spPr>
          <a:xfrm>
            <a:off x="381183" y="685795"/>
            <a:ext cx="6096293"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206eaffae80_0_6:notes"/>
          <p:cNvSpPr txBox="1">
            <a:spLocks noGrp="1"/>
          </p:cNvSpPr>
          <p:nvPr>
            <p:ph type="body" idx="1"/>
          </p:nvPr>
        </p:nvSpPr>
        <p:spPr>
          <a:xfrm>
            <a:off x="685785" y="4343385"/>
            <a:ext cx="5486400" cy="4114800"/>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181" name="Google Shape;181;g206eaffae80_0_6:notes"/>
          <p:cNvSpPr>
            <a:spLocks noGrp="1" noRot="1" noChangeAspect="1"/>
          </p:cNvSpPr>
          <p:nvPr>
            <p:ph type="sldImg" idx="2"/>
          </p:nvPr>
        </p:nvSpPr>
        <p:spPr>
          <a:xfrm>
            <a:off x="381183" y="685795"/>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206eaffae80_0_0:notes"/>
          <p:cNvSpPr txBox="1">
            <a:spLocks noGrp="1"/>
          </p:cNvSpPr>
          <p:nvPr>
            <p:ph type="body" idx="1"/>
          </p:nvPr>
        </p:nvSpPr>
        <p:spPr>
          <a:xfrm>
            <a:off x="685785" y="4343385"/>
            <a:ext cx="5486400" cy="4114800"/>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189" name="Google Shape;189;g206eaffae8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g206eaffae80_0_12:notes"/>
          <p:cNvSpPr txBox="1">
            <a:spLocks noGrp="1"/>
          </p:cNvSpPr>
          <p:nvPr>
            <p:ph type="body" idx="1"/>
          </p:nvPr>
        </p:nvSpPr>
        <p:spPr>
          <a:xfrm>
            <a:off x="685785" y="4343385"/>
            <a:ext cx="5486400" cy="4114800"/>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197" name="Google Shape;197;g206eaffae80_0_12:notes"/>
          <p:cNvSpPr>
            <a:spLocks noGrp="1" noRot="1" noChangeAspect="1"/>
          </p:cNvSpPr>
          <p:nvPr>
            <p:ph type="sldImg" idx="2"/>
          </p:nvPr>
        </p:nvSpPr>
        <p:spPr>
          <a:xfrm>
            <a:off x="381183" y="685795"/>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206eaffae80_0_18:notes"/>
          <p:cNvSpPr txBox="1">
            <a:spLocks noGrp="1"/>
          </p:cNvSpPr>
          <p:nvPr>
            <p:ph type="body" idx="1"/>
          </p:nvPr>
        </p:nvSpPr>
        <p:spPr>
          <a:xfrm>
            <a:off x="685785" y="4343385"/>
            <a:ext cx="5486400" cy="4114800"/>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205" name="Google Shape;205;g206eaffae80_0_18:notes"/>
          <p:cNvSpPr>
            <a:spLocks noGrp="1" noRot="1" noChangeAspect="1"/>
          </p:cNvSpPr>
          <p:nvPr>
            <p:ph type="sldImg" idx="2"/>
          </p:nvPr>
        </p:nvSpPr>
        <p:spPr>
          <a:xfrm>
            <a:off x="381183" y="685795"/>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g2071479ab3d_2_104:notes"/>
          <p:cNvSpPr txBox="1">
            <a:spLocks noGrp="1"/>
          </p:cNvSpPr>
          <p:nvPr>
            <p:ph type="body" idx="1"/>
          </p:nvPr>
        </p:nvSpPr>
        <p:spPr>
          <a:xfrm>
            <a:off x="685785" y="4343385"/>
            <a:ext cx="5486380" cy="4114795"/>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213" name="Google Shape;213;g2071479ab3d_2_1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1f18992589e_0_0:notes"/>
          <p:cNvSpPr txBox="1">
            <a:spLocks noGrp="1"/>
          </p:cNvSpPr>
          <p:nvPr>
            <p:ph type="body" idx="1"/>
          </p:nvPr>
        </p:nvSpPr>
        <p:spPr>
          <a:xfrm>
            <a:off x="685785" y="4343385"/>
            <a:ext cx="5486400" cy="4114800"/>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220" name="Google Shape;220;g1f18992589e_0_0:notes"/>
          <p:cNvSpPr>
            <a:spLocks noGrp="1" noRot="1" noChangeAspect="1"/>
          </p:cNvSpPr>
          <p:nvPr>
            <p:ph type="sldImg" idx="2"/>
          </p:nvPr>
        </p:nvSpPr>
        <p:spPr>
          <a:xfrm>
            <a:off x="381183" y="685795"/>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2071479ab3d_2_109:notes"/>
          <p:cNvSpPr txBox="1">
            <a:spLocks noGrp="1"/>
          </p:cNvSpPr>
          <p:nvPr>
            <p:ph type="body" idx="1"/>
          </p:nvPr>
        </p:nvSpPr>
        <p:spPr>
          <a:xfrm>
            <a:off x="685785" y="4343385"/>
            <a:ext cx="5486380" cy="4114795"/>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227" name="Google Shape;227;g2071479ab3d_2_109:notes"/>
          <p:cNvSpPr>
            <a:spLocks noGrp="1" noRot="1" noChangeAspect="1"/>
          </p:cNvSpPr>
          <p:nvPr>
            <p:ph type="sldImg" idx="2"/>
          </p:nvPr>
        </p:nvSpPr>
        <p:spPr>
          <a:xfrm>
            <a:off x="381183" y="685795"/>
            <a:ext cx="6096293"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208aafbadc8_0_26:notes"/>
          <p:cNvSpPr txBox="1">
            <a:spLocks noGrp="1"/>
          </p:cNvSpPr>
          <p:nvPr>
            <p:ph type="body" idx="1"/>
          </p:nvPr>
        </p:nvSpPr>
        <p:spPr>
          <a:xfrm>
            <a:off x="685785" y="4343385"/>
            <a:ext cx="5486400" cy="4114800"/>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234" name="Google Shape;234;g208aafbadc8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g2071479ab3d_2_114:notes"/>
          <p:cNvSpPr txBox="1">
            <a:spLocks noGrp="1"/>
          </p:cNvSpPr>
          <p:nvPr>
            <p:ph type="body" idx="1"/>
          </p:nvPr>
        </p:nvSpPr>
        <p:spPr>
          <a:xfrm>
            <a:off x="685785" y="4343385"/>
            <a:ext cx="5486380" cy="4114795"/>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241" name="Google Shape;241;g2071479ab3d_2_1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2071479ab3d_2_52:notes"/>
          <p:cNvSpPr txBox="1">
            <a:spLocks noGrp="1"/>
          </p:cNvSpPr>
          <p:nvPr>
            <p:ph type="body" idx="1"/>
          </p:nvPr>
        </p:nvSpPr>
        <p:spPr>
          <a:xfrm>
            <a:off x="685785" y="4343385"/>
            <a:ext cx="5486380" cy="4114795"/>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111" name="Google Shape;111;g2071479ab3d_2_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208aafbadc8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9" name="Google Shape;249;g208aafbadc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g208aafbadc8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6" name="Google Shape;256;g208aafbadc8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g208aafbadc8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3" name="Google Shape;263;g208aafbadc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g2071479ab3d_2_119:notes"/>
          <p:cNvSpPr txBox="1">
            <a:spLocks noGrp="1"/>
          </p:cNvSpPr>
          <p:nvPr>
            <p:ph type="body" idx="1"/>
          </p:nvPr>
        </p:nvSpPr>
        <p:spPr>
          <a:xfrm>
            <a:off x="685785" y="4343385"/>
            <a:ext cx="5486380" cy="4114795"/>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270" name="Google Shape;270;g2071479ab3d_2_1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208181bbd78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7" name="Google Shape;277;g208181bbd78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Google Shape;283;g2071479ab3d_2_124:notes"/>
          <p:cNvSpPr txBox="1">
            <a:spLocks noGrp="1"/>
          </p:cNvSpPr>
          <p:nvPr>
            <p:ph type="body" idx="1"/>
          </p:nvPr>
        </p:nvSpPr>
        <p:spPr>
          <a:xfrm>
            <a:off x="685785" y="4343385"/>
            <a:ext cx="5486380" cy="4114795"/>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284" name="Google Shape;284;g2071479ab3d_2_1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g208181bbd78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1" name="Google Shape;291;g208181bbd78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g2071479ab3d_2_129:notes"/>
          <p:cNvSpPr txBox="1">
            <a:spLocks noGrp="1"/>
          </p:cNvSpPr>
          <p:nvPr>
            <p:ph type="body" idx="1"/>
          </p:nvPr>
        </p:nvSpPr>
        <p:spPr>
          <a:xfrm>
            <a:off x="685785" y="4343385"/>
            <a:ext cx="5486380" cy="4114795"/>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298" name="Google Shape;298;g2071479ab3d_2_1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g2071479ab3d_2_134:notes"/>
          <p:cNvSpPr txBox="1">
            <a:spLocks noGrp="1"/>
          </p:cNvSpPr>
          <p:nvPr>
            <p:ph type="body" idx="1"/>
          </p:nvPr>
        </p:nvSpPr>
        <p:spPr>
          <a:xfrm>
            <a:off x="685785" y="4343385"/>
            <a:ext cx="5486380" cy="4114795"/>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305" name="Google Shape;305;g2071479ab3d_2_1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g2081eba4e59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2" name="Google Shape;312;g2081eba4e59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2071479ab3d_2_57:notes"/>
          <p:cNvSpPr txBox="1">
            <a:spLocks noGrp="1"/>
          </p:cNvSpPr>
          <p:nvPr>
            <p:ph type="body" idx="1"/>
          </p:nvPr>
        </p:nvSpPr>
        <p:spPr>
          <a:xfrm>
            <a:off x="685785" y="4343385"/>
            <a:ext cx="5486380" cy="4114795"/>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118" name="Google Shape;118;g2071479ab3d_2_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Google Shape;318;g2071479ab3d_2_139:notes"/>
          <p:cNvSpPr txBox="1">
            <a:spLocks noGrp="1"/>
          </p:cNvSpPr>
          <p:nvPr>
            <p:ph type="body" idx="1"/>
          </p:nvPr>
        </p:nvSpPr>
        <p:spPr>
          <a:xfrm>
            <a:off x="685785" y="4343385"/>
            <a:ext cx="5486380" cy="4114795"/>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sz="200" dirty="0"/>
          </a:p>
        </p:txBody>
      </p:sp>
      <p:sp>
        <p:nvSpPr>
          <p:cNvPr id="319" name="Google Shape;319;g2071479ab3d_2_1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Google Shape;325;g2071479ab3d_6_1:notes"/>
          <p:cNvSpPr txBox="1">
            <a:spLocks noGrp="1"/>
          </p:cNvSpPr>
          <p:nvPr>
            <p:ph type="body" idx="1"/>
          </p:nvPr>
        </p:nvSpPr>
        <p:spPr>
          <a:xfrm>
            <a:off x="685785" y="4343385"/>
            <a:ext cx="5486400" cy="4114800"/>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326" name="Google Shape;326;g2071479ab3d_6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
        <p:cNvGrpSpPr/>
        <p:nvPr/>
      </p:nvGrpSpPr>
      <p:grpSpPr>
        <a:xfrm>
          <a:off x="0" y="0"/>
          <a:ext cx="0" cy="0"/>
          <a:chOff x="0" y="0"/>
          <a:chExt cx="0" cy="0"/>
        </a:xfrm>
      </p:grpSpPr>
      <p:sp>
        <p:nvSpPr>
          <p:cNvPr id="332" name="Google Shape;332;g2071479ab3d_2_144:notes"/>
          <p:cNvSpPr txBox="1">
            <a:spLocks noGrp="1"/>
          </p:cNvSpPr>
          <p:nvPr>
            <p:ph type="body" idx="1"/>
          </p:nvPr>
        </p:nvSpPr>
        <p:spPr>
          <a:xfrm>
            <a:off x="685785" y="4343385"/>
            <a:ext cx="5486380" cy="4114795"/>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333" name="Google Shape;333;g2071479ab3d_2_1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g20787bc96c7_0_2:notes"/>
          <p:cNvSpPr txBox="1">
            <a:spLocks noGrp="1"/>
          </p:cNvSpPr>
          <p:nvPr>
            <p:ph type="body" idx="1"/>
          </p:nvPr>
        </p:nvSpPr>
        <p:spPr>
          <a:xfrm>
            <a:off x="685785" y="4343385"/>
            <a:ext cx="5486400" cy="4114800"/>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340" name="Google Shape;340;g20787bc96c7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g20787bc96c7_0_11:notes"/>
          <p:cNvSpPr txBox="1">
            <a:spLocks noGrp="1"/>
          </p:cNvSpPr>
          <p:nvPr>
            <p:ph type="body" idx="1"/>
          </p:nvPr>
        </p:nvSpPr>
        <p:spPr>
          <a:xfrm>
            <a:off x="685785" y="4343385"/>
            <a:ext cx="5486400" cy="4114800"/>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347" name="Google Shape;347;g20787bc96c7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Google Shape;353;g2071479ab3d_2_149:notes"/>
          <p:cNvSpPr txBox="1">
            <a:spLocks noGrp="1"/>
          </p:cNvSpPr>
          <p:nvPr>
            <p:ph type="body" idx="1"/>
          </p:nvPr>
        </p:nvSpPr>
        <p:spPr>
          <a:xfrm>
            <a:off x="685785" y="4343385"/>
            <a:ext cx="5486380" cy="4114795"/>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354" name="Google Shape;354;g2071479ab3d_2_1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9"/>
        <p:cNvGrpSpPr/>
        <p:nvPr/>
      </p:nvGrpSpPr>
      <p:grpSpPr>
        <a:xfrm>
          <a:off x="0" y="0"/>
          <a:ext cx="0" cy="0"/>
          <a:chOff x="0" y="0"/>
          <a:chExt cx="0" cy="0"/>
        </a:xfrm>
      </p:grpSpPr>
      <p:sp>
        <p:nvSpPr>
          <p:cNvPr id="360" name="Google Shape;360;g2071479ab3d_6_6:notes"/>
          <p:cNvSpPr txBox="1">
            <a:spLocks noGrp="1"/>
          </p:cNvSpPr>
          <p:nvPr>
            <p:ph type="body" idx="1"/>
          </p:nvPr>
        </p:nvSpPr>
        <p:spPr>
          <a:xfrm>
            <a:off x="685785" y="4343385"/>
            <a:ext cx="5486400" cy="4114800"/>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361" name="Google Shape;361;g2071479ab3d_6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6"/>
        <p:cNvGrpSpPr/>
        <p:nvPr/>
      </p:nvGrpSpPr>
      <p:grpSpPr>
        <a:xfrm>
          <a:off x="0" y="0"/>
          <a:ext cx="0" cy="0"/>
          <a:chOff x="0" y="0"/>
          <a:chExt cx="0" cy="0"/>
        </a:xfrm>
      </p:grpSpPr>
      <p:sp>
        <p:nvSpPr>
          <p:cNvPr id="367" name="Google Shape;367;g2071479ab3d_2_154:notes"/>
          <p:cNvSpPr txBox="1">
            <a:spLocks noGrp="1"/>
          </p:cNvSpPr>
          <p:nvPr>
            <p:ph type="body" idx="1"/>
          </p:nvPr>
        </p:nvSpPr>
        <p:spPr>
          <a:xfrm>
            <a:off x="685785" y="4343385"/>
            <a:ext cx="5486380" cy="4114795"/>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368" name="Google Shape;368;g2071479ab3d_2_1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3"/>
        <p:cNvGrpSpPr/>
        <p:nvPr/>
      </p:nvGrpSpPr>
      <p:grpSpPr>
        <a:xfrm>
          <a:off x="0" y="0"/>
          <a:ext cx="0" cy="0"/>
          <a:chOff x="0" y="0"/>
          <a:chExt cx="0" cy="0"/>
        </a:xfrm>
      </p:grpSpPr>
      <p:sp>
        <p:nvSpPr>
          <p:cNvPr id="374" name="Google Shape;374;g2071479ab3d_2_159:notes"/>
          <p:cNvSpPr txBox="1">
            <a:spLocks noGrp="1"/>
          </p:cNvSpPr>
          <p:nvPr>
            <p:ph type="body" idx="1"/>
          </p:nvPr>
        </p:nvSpPr>
        <p:spPr>
          <a:xfrm>
            <a:off x="685785" y="4343385"/>
            <a:ext cx="5486380" cy="4114795"/>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375" name="Google Shape;375;g2071479ab3d_2_1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2071479ab3d_2_65:notes"/>
          <p:cNvSpPr txBox="1">
            <a:spLocks noGrp="1"/>
          </p:cNvSpPr>
          <p:nvPr>
            <p:ph type="body" idx="1"/>
          </p:nvPr>
        </p:nvSpPr>
        <p:spPr>
          <a:xfrm>
            <a:off x="685785" y="4343385"/>
            <a:ext cx="5486380" cy="4114795"/>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128" name="Google Shape;128;g2071479ab3d_2_65:notes"/>
          <p:cNvSpPr>
            <a:spLocks noGrp="1" noRot="1" noChangeAspect="1"/>
          </p:cNvSpPr>
          <p:nvPr>
            <p:ph type="sldImg" idx="2"/>
          </p:nvPr>
        </p:nvSpPr>
        <p:spPr>
          <a:xfrm>
            <a:off x="381183" y="685795"/>
            <a:ext cx="6096293"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2071479ab3d_2_71:notes"/>
          <p:cNvSpPr txBox="1">
            <a:spLocks noGrp="1"/>
          </p:cNvSpPr>
          <p:nvPr>
            <p:ph type="body" idx="1"/>
          </p:nvPr>
        </p:nvSpPr>
        <p:spPr>
          <a:xfrm>
            <a:off x="685785" y="4343385"/>
            <a:ext cx="5486380" cy="4114795"/>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136" name="Google Shape;136;g2071479ab3d_2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2071479ab3d_2_76:notes"/>
          <p:cNvSpPr txBox="1">
            <a:spLocks noGrp="1"/>
          </p:cNvSpPr>
          <p:nvPr>
            <p:ph type="body" idx="1"/>
          </p:nvPr>
        </p:nvSpPr>
        <p:spPr>
          <a:xfrm>
            <a:off x="685785" y="4343385"/>
            <a:ext cx="5486380" cy="4114795"/>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143" name="Google Shape;143;g2071479ab3d_2_76:notes"/>
          <p:cNvSpPr>
            <a:spLocks noGrp="1" noRot="1" noChangeAspect="1"/>
          </p:cNvSpPr>
          <p:nvPr>
            <p:ph type="sldImg" idx="2"/>
          </p:nvPr>
        </p:nvSpPr>
        <p:spPr>
          <a:xfrm>
            <a:off x="381183" y="685795"/>
            <a:ext cx="6096293"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2071479ab3d_2_82:notes"/>
          <p:cNvSpPr txBox="1">
            <a:spLocks noGrp="1"/>
          </p:cNvSpPr>
          <p:nvPr>
            <p:ph type="body" idx="1"/>
          </p:nvPr>
        </p:nvSpPr>
        <p:spPr>
          <a:xfrm>
            <a:off x="685785" y="4343385"/>
            <a:ext cx="5486380" cy="4114795"/>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151" name="Google Shape;151;g2071479ab3d_2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2071479ab3d_2_88:notes"/>
          <p:cNvSpPr txBox="1">
            <a:spLocks noGrp="1"/>
          </p:cNvSpPr>
          <p:nvPr>
            <p:ph type="body" idx="1"/>
          </p:nvPr>
        </p:nvSpPr>
        <p:spPr>
          <a:xfrm>
            <a:off x="685785" y="4343385"/>
            <a:ext cx="5486380" cy="4114795"/>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159" name="Google Shape;159;g2071479ab3d_2_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2071479ab3d_2_93:notes"/>
          <p:cNvSpPr txBox="1">
            <a:spLocks noGrp="1"/>
          </p:cNvSpPr>
          <p:nvPr>
            <p:ph type="body" idx="1"/>
          </p:nvPr>
        </p:nvSpPr>
        <p:spPr>
          <a:xfrm>
            <a:off x="685785" y="4343385"/>
            <a:ext cx="5486380" cy="4114795"/>
          </a:xfrm>
          <a:prstGeom prst="rect">
            <a:avLst/>
          </a:prstGeom>
        </p:spPr>
        <p:txBody>
          <a:bodyPr spcFirstLastPara="1" wrap="square" lIns="89600" tIns="89600" rIns="89600" bIns="89600" anchor="t" anchorCtr="0">
            <a:noAutofit/>
          </a:bodyPr>
          <a:lstStyle/>
          <a:p>
            <a:pPr marL="0" lvl="0" indent="0" algn="l" rtl="0">
              <a:spcBef>
                <a:spcPts val="0"/>
              </a:spcBef>
              <a:spcAft>
                <a:spcPts val="0"/>
              </a:spcAft>
              <a:buNone/>
            </a:pPr>
            <a:endParaRPr dirty="0"/>
          </a:p>
        </p:txBody>
      </p:sp>
      <p:sp>
        <p:nvSpPr>
          <p:cNvPr id="166" name="Google Shape;166;g2071479ab3d_2_93:notes"/>
          <p:cNvSpPr>
            <a:spLocks noGrp="1" noRot="1" noChangeAspect="1"/>
          </p:cNvSpPr>
          <p:nvPr>
            <p:ph type="sldImg" idx="2"/>
          </p:nvPr>
        </p:nvSpPr>
        <p:spPr>
          <a:xfrm>
            <a:off x="381183" y="685795"/>
            <a:ext cx="6096293"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4"/>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94"/>
        <p:cNvGrpSpPr/>
        <p:nvPr/>
      </p:nvGrpSpPr>
      <p:grpSpPr>
        <a:xfrm>
          <a:off x="0" y="0"/>
          <a:ext cx="0" cy="0"/>
          <a:chOff x="0" y="0"/>
          <a:chExt cx="0" cy="0"/>
        </a:xfrm>
      </p:grpSpPr>
      <p:sp>
        <p:nvSpPr>
          <p:cNvPr id="95" name="Google Shape;95;p24"/>
          <p:cNvSpPr txBox="1">
            <a:spLocks noGrp="1"/>
          </p:cNvSpPr>
          <p:nvPr>
            <p:ph type="title"/>
          </p:nvPr>
        </p:nvSpPr>
        <p:spPr>
          <a:xfrm>
            <a:off x="1792288" y="3198019"/>
            <a:ext cx="5486400" cy="345281"/>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1"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96" name="Google Shape;96;p24"/>
          <p:cNvSpPr>
            <a:spLocks noGrp="1"/>
          </p:cNvSpPr>
          <p:nvPr>
            <p:ph type="pic" idx="2"/>
          </p:nvPr>
        </p:nvSpPr>
        <p:spPr>
          <a:xfrm>
            <a:off x="1792288" y="57150"/>
            <a:ext cx="5486400" cy="3086100"/>
          </a:xfrm>
          <a:prstGeom prst="rect">
            <a:avLst/>
          </a:prstGeom>
          <a:noFill/>
          <a:ln>
            <a:noFill/>
          </a:ln>
        </p:spPr>
      </p:sp>
      <p:sp>
        <p:nvSpPr>
          <p:cNvPr id="97" name="Google Shape;97;p24"/>
          <p:cNvSpPr txBox="1">
            <a:spLocks noGrp="1"/>
          </p:cNvSpPr>
          <p:nvPr>
            <p:ph type="body" idx="1"/>
          </p:nvPr>
        </p:nvSpPr>
        <p:spPr>
          <a:xfrm>
            <a:off x="1792288" y="3543300"/>
            <a:ext cx="5486400" cy="377428"/>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8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98"/>
        <p:cNvGrpSpPr/>
        <p:nvPr/>
      </p:nvGrpSpPr>
      <p:grpSpPr>
        <a:xfrm>
          <a:off x="0" y="0"/>
          <a:ext cx="0" cy="0"/>
          <a:chOff x="0" y="0"/>
          <a:chExt cx="0" cy="0"/>
        </a:xfrm>
      </p:grpSpPr>
      <p:sp>
        <p:nvSpPr>
          <p:cNvPr id="99" name="Google Shape;99;p25"/>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100" name="Google Shape;100;p25"/>
          <p:cNvSpPr txBox="1">
            <a:spLocks noGrp="1"/>
          </p:cNvSpPr>
          <p:nvPr>
            <p:ph type="body" idx="1"/>
          </p:nvPr>
        </p:nvSpPr>
        <p:spPr>
          <a:xfrm rot="5400000">
            <a:off x="3228975" y="-1571625"/>
            <a:ext cx="2686049" cy="82296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01"/>
        <p:cNvGrpSpPr/>
        <p:nvPr/>
      </p:nvGrpSpPr>
      <p:grpSpPr>
        <a:xfrm>
          <a:off x="0" y="0"/>
          <a:ext cx="0" cy="0"/>
          <a:chOff x="0" y="0"/>
          <a:chExt cx="0" cy="0"/>
        </a:xfrm>
      </p:grpSpPr>
      <p:sp>
        <p:nvSpPr>
          <p:cNvPr id="102" name="Google Shape;102;p26"/>
          <p:cNvSpPr txBox="1">
            <a:spLocks noGrp="1"/>
          </p:cNvSpPr>
          <p:nvPr>
            <p:ph type="title"/>
          </p:nvPr>
        </p:nvSpPr>
        <p:spPr>
          <a:xfrm rot="5400000">
            <a:off x="5760839" y="1074540"/>
            <a:ext cx="3794522" cy="20574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103" name="Google Shape;103;p26"/>
          <p:cNvSpPr txBox="1">
            <a:spLocks noGrp="1"/>
          </p:cNvSpPr>
          <p:nvPr>
            <p:ph type="body" idx="1"/>
          </p:nvPr>
        </p:nvSpPr>
        <p:spPr>
          <a:xfrm rot="5400000">
            <a:off x="1569839" y="-906660"/>
            <a:ext cx="3794522" cy="60198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61"/>
        <p:cNvGrpSpPr/>
        <p:nvPr/>
      </p:nvGrpSpPr>
      <p:grpSpPr>
        <a:xfrm>
          <a:off x="0" y="0"/>
          <a:ext cx="0" cy="0"/>
          <a:chOff x="0" y="0"/>
          <a:chExt cx="0" cy="0"/>
        </a:xfrm>
      </p:grpSpPr>
      <p:sp>
        <p:nvSpPr>
          <p:cNvPr id="62" name="Google Shape;62;p16"/>
          <p:cNvSpPr txBox="1">
            <a:spLocks noGrp="1"/>
          </p:cNvSpPr>
          <p:nvPr>
            <p:ph type="ctrTitle"/>
          </p:nvPr>
        </p:nvSpPr>
        <p:spPr>
          <a:xfrm>
            <a:off x="685800" y="1597819"/>
            <a:ext cx="7772400" cy="1102519"/>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63" name="Google Shape;63;p16"/>
          <p:cNvSpPr txBox="1">
            <a:spLocks noGrp="1"/>
          </p:cNvSpPr>
          <p:nvPr>
            <p:ph type="subTitle" idx="1"/>
          </p:nvPr>
        </p:nvSpPr>
        <p:spPr>
          <a:xfrm>
            <a:off x="1371600" y="2914650"/>
            <a:ext cx="6400800" cy="1314450"/>
          </a:xfrm>
          <a:prstGeom prst="rect">
            <a:avLst/>
          </a:prstGeom>
          <a:noFill/>
          <a:ln>
            <a:noFill/>
          </a:ln>
        </p:spPr>
        <p:txBody>
          <a:bodyPr spcFirstLastPara="1" wrap="square" lIns="91425" tIns="45700" rIns="91425" bIns="45700" anchor="t" anchorCtr="0">
            <a:noAutofit/>
          </a:bodyPr>
          <a:lstStyle>
            <a:lvl1pPr marR="0" lvl="0" algn="ctr" rtl="0">
              <a:spcBef>
                <a:spcPts val="640"/>
              </a:spcBef>
              <a:spcAft>
                <a:spcPts val="0"/>
              </a:spcAft>
              <a:buClr>
                <a:srgbClr val="888888"/>
              </a:buClr>
              <a:buSzPts val="3200"/>
              <a:buFont typeface="Arial"/>
              <a:buNone/>
              <a:defRPr sz="3200" b="0" i="0" u="none" strike="noStrike" cap="none">
                <a:solidFill>
                  <a:srgbClr val="888888"/>
                </a:solidFill>
                <a:latin typeface="Calibri"/>
                <a:ea typeface="Calibri"/>
                <a:cs typeface="Calibri"/>
                <a:sym typeface="Calibri"/>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Calibri"/>
                <a:ea typeface="Calibri"/>
                <a:cs typeface="Calibri"/>
                <a:sym typeface="Calibri"/>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Calibri"/>
                <a:ea typeface="Calibri"/>
                <a:cs typeface="Calibri"/>
                <a:sym typeface="Calibri"/>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64" name="Google Shape;64;p16"/>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lvl1pPr lvl="0">
              <a:buNone/>
              <a:defRPr>
                <a:solidFill>
                  <a:srgbClr val="888888"/>
                </a:solidFill>
                <a:latin typeface="Calibri"/>
                <a:ea typeface="Calibri"/>
                <a:cs typeface="Calibri"/>
                <a:sym typeface="Calibri"/>
              </a:defRPr>
            </a:lvl1pPr>
            <a:lvl2pPr lvl="1">
              <a:buNone/>
              <a:defRPr>
                <a:solidFill>
                  <a:srgbClr val="888888"/>
                </a:solidFill>
                <a:latin typeface="Calibri"/>
                <a:ea typeface="Calibri"/>
                <a:cs typeface="Calibri"/>
                <a:sym typeface="Calibri"/>
              </a:defRPr>
            </a:lvl2pPr>
            <a:lvl3pPr lvl="2">
              <a:buNone/>
              <a:defRPr>
                <a:solidFill>
                  <a:srgbClr val="888888"/>
                </a:solidFill>
                <a:latin typeface="Calibri"/>
                <a:ea typeface="Calibri"/>
                <a:cs typeface="Calibri"/>
                <a:sym typeface="Calibri"/>
              </a:defRPr>
            </a:lvl3pPr>
            <a:lvl4pPr lvl="3">
              <a:buNone/>
              <a:defRPr>
                <a:solidFill>
                  <a:srgbClr val="888888"/>
                </a:solidFill>
                <a:latin typeface="Calibri"/>
                <a:ea typeface="Calibri"/>
                <a:cs typeface="Calibri"/>
                <a:sym typeface="Calibri"/>
              </a:defRPr>
            </a:lvl4pPr>
            <a:lvl5pPr lvl="4">
              <a:buNone/>
              <a:defRPr>
                <a:solidFill>
                  <a:srgbClr val="888888"/>
                </a:solidFill>
                <a:latin typeface="Calibri"/>
                <a:ea typeface="Calibri"/>
                <a:cs typeface="Calibri"/>
                <a:sym typeface="Calibri"/>
              </a:defRPr>
            </a:lvl5pPr>
            <a:lvl6pPr lvl="5">
              <a:buNone/>
              <a:defRPr>
                <a:solidFill>
                  <a:srgbClr val="888888"/>
                </a:solidFill>
                <a:latin typeface="Calibri"/>
                <a:ea typeface="Calibri"/>
                <a:cs typeface="Calibri"/>
                <a:sym typeface="Calibri"/>
              </a:defRPr>
            </a:lvl6pPr>
            <a:lvl7pPr lvl="6">
              <a:buNone/>
              <a:defRPr>
                <a:solidFill>
                  <a:srgbClr val="888888"/>
                </a:solidFill>
                <a:latin typeface="Calibri"/>
                <a:ea typeface="Calibri"/>
                <a:cs typeface="Calibri"/>
                <a:sym typeface="Calibri"/>
              </a:defRPr>
            </a:lvl7pPr>
            <a:lvl8pPr lvl="7">
              <a:buNone/>
              <a:defRPr>
                <a:solidFill>
                  <a:srgbClr val="888888"/>
                </a:solidFill>
                <a:latin typeface="Calibri"/>
                <a:ea typeface="Calibri"/>
                <a:cs typeface="Calibri"/>
                <a:sym typeface="Calibri"/>
              </a:defRPr>
            </a:lvl8pPr>
            <a:lvl9pPr lvl="8">
              <a:buNone/>
              <a:defRPr>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65"/>
        <p:cNvGrpSpPr/>
        <p:nvPr/>
      </p:nvGrpSpPr>
      <p:grpSpPr>
        <a:xfrm>
          <a:off x="0" y="0"/>
          <a:ext cx="0" cy="0"/>
          <a:chOff x="0" y="0"/>
          <a:chExt cx="0" cy="0"/>
        </a:xfrm>
      </p:grpSpPr>
      <p:sp>
        <p:nvSpPr>
          <p:cNvPr id="66" name="Google Shape;66;p17"/>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67" name="Google Shape;67;p17"/>
          <p:cNvSpPr txBox="1">
            <a:spLocks noGrp="1"/>
          </p:cNvSpPr>
          <p:nvPr>
            <p:ph type="body" idx="1"/>
          </p:nvPr>
        </p:nvSpPr>
        <p:spPr>
          <a:xfrm>
            <a:off x="457200" y="1200151"/>
            <a:ext cx="4038600" cy="2800350"/>
          </a:xfrm>
          <a:prstGeom prst="rect">
            <a:avLst/>
          </a:prstGeom>
          <a:noFill/>
          <a:ln>
            <a:noFill/>
          </a:ln>
        </p:spPr>
        <p:txBody>
          <a:bodyPr spcFirstLastPara="1" wrap="square" lIns="91425" tIns="45700" rIns="91425" bIns="45700"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8" name="Google Shape;68;p17"/>
          <p:cNvSpPr txBox="1">
            <a:spLocks noGrp="1"/>
          </p:cNvSpPr>
          <p:nvPr>
            <p:ph type="body" idx="2"/>
          </p:nvPr>
        </p:nvSpPr>
        <p:spPr>
          <a:xfrm>
            <a:off x="4648200" y="1200151"/>
            <a:ext cx="4038600" cy="2800350"/>
          </a:xfrm>
          <a:prstGeom prst="rect">
            <a:avLst/>
          </a:prstGeom>
          <a:noFill/>
          <a:ln>
            <a:noFill/>
          </a:ln>
        </p:spPr>
        <p:txBody>
          <a:bodyPr spcFirstLastPara="1" wrap="square" lIns="91425" tIns="45700" rIns="91425" bIns="45700"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9" name="Google Shape;69;p17"/>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lvl1pPr lvl="0">
              <a:buNone/>
              <a:defRPr>
                <a:solidFill>
                  <a:schemeClr val="dk1"/>
                </a:solidFill>
                <a:latin typeface="Calibri"/>
                <a:ea typeface="Calibri"/>
                <a:cs typeface="Calibri"/>
                <a:sym typeface="Calibri"/>
              </a:defRPr>
            </a:lvl1pPr>
            <a:lvl2pPr lvl="1">
              <a:buNone/>
              <a:defRPr>
                <a:solidFill>
                  <a:schemeClr val="dk1"/>
                </a:solidFill>
                <a:latin typeface="Calibri"/>
                <a:ea typeface="Calibri"/>
                <a:cs typeface="Calibri"/>
                <a:sym typeface="Calibri"/>
              </a:defRPr>
            </a:lvl2pPr>
            <a:lvl3pPr lvl="2">
              <a:buNone/>
              <a:defRPr>
                <a:solidFill>
                  <a:schemeClr val="dk1"/>
                </a:solidFill>
                <a:latin typeface="Calibri"/>
                <a:ea typeface="Calibri"/>
                <a:cs typeface="Calibri"/>
                <a:sym typeface="Calibri"/>
              </a:defRPr>
            </a:lvl3pPr>
            <a:lvl4pPr lvl="3">
              <a:buNone/>
              <a:defRPr>
                <a:solidFill>
                  <a:schemeClr val="dk1"/>
                </a:solidFill>
                <a:latin typeface="Calibri"/>
                <a:ea typeface="Calibri"/>
                <a:cs typeface="Calibri"/>
                <a:sym typeface="Calibri"/>
              </a:defRPr>
            </a:lvl4pPr>
            <a:lvl5pPr lvl="4">
              <a:buNone/>
              <a:defRPr>
                <a:solidFill>
                  <a:schemeClr val="dk1"/>
                </a:solidFill>
                <a:latin typeface="Calibri"/>
                <a:ea typeface="Calibri"/>
                <a:cs typeface="Calibri"/>
                <a:sym typeface="Calibri"/>
              </a:defRPr>
            </a:lvl5pPr>
            <a:lvl6pPr lvl="5">
              <a:buNone/>
              <a:defRPr>
                <a:solidFill>
                  <a:schemeClr val="dk1"/>
                </a:solidFill>
                <a:latin typeface="Calibri"/>
                <a:ea typeface="Calibri"/>
                <a:cs typeface="Calibri"/>
                <a:sym typeface="Calibri"/>
              </a:defRPr>
            </a:lvl6pPr>
            <a:lvl7pPr lvl="6">
              <a:buNone/>
              <a:defRPr>
                <a:solidFill>
                  <a:schemeClr val="dk1"/>
                </a:solidFill>
                <a:latin typeface="Calibri"/>
                <a:ea typeface="Calibri"/>
                <a:cs typeface="Calibri"/>
                <a:sym typeface="Calibri"/>
              </a:defRPr>
            </a:lvl7pPr>
            <a:lvl8pPr lvl="7">
              <a:buNone/>
              <a:defRPr>
                <a:solidFill>
                  <a:schemeClr val="dk1"/>
                </a:solidFill>
                <a:latin typeface="Calibri"/>
                <a:ea typeface="Calibri"/>
                <a:cs typeface="Calibri"/>
                <a:sym typeface="Calibri"/>
              </a:defRPr>
            </a:lvl8pPr>
            <a:lvl9pPr lvl="8">
              <a:buNone/>
              <a:defRPr>
                <a:solidFill>
                  <a:schemeClr val="dk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70"/>
        <p:cNvGrpSpPr/>
        <p:nvPr/>
      </p:nvGrpSpPr>
      <p:grpSpPr>
        <a:xfrm>
          <a:off x="0" y="0"/>
          <a:ext cx="0" cy="0"/>
          <a:chOff x="0" y="0"/>
          <a:chExt cx="0" cy="0"/>
        </a:xfrm>
      </p:grpSpPr>
      <p:sp>
        <p:nvSpPr>
          <p:cNvPr id="71" name="Google Shape;71;p18"/>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72" name="Google Shape;72;p18"/>
          <p:cNvSpPr txBox="1">
            <a:spLocks noGrp="1"/>
          </p:cNvSpPr>
          <p:nvPr>
            <p:ph type="body" idx="1"/>
          </p:nvPr>
        </p:nvSpPr>
        <p:spPr>
          <a:xfrm>
            <a:off x="457200" y="1200151"/>
            <a:ext cx="8229600" cy="280035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73" name="Google Shape;73;p18"/>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lvl1pPr lvl="0">
              <a:buNone/>
              <a:defRPr>
                <a:solidFill>
                  <a:schemeClr val="dk1"/>
                </a:solidFill>
                <a:latin typeface="Calibri"/>
                <a:ea typeface="Calibri"/>
                <a:cs typeface="Calibri"/>
                <a:sym typeface="Calibri"/>
              </a:defRPr>
            </a:lvl1pPr>
            <a:lvl2pPr lvl="1">
              <a:buNone/>
              <a:defRPr>
                <a:solidFill>
                  <a:schemeClr val="dk1"/>
                </a:solidFill>
                <a:latin typeface="Calibri"/>
                <a:ea typeface="Calibri"/>
                <a:cs typeface="Calibri"/>
                <a:sym typeface="Calibri"/>
              </a:defRPr>
            </a:lvl2pPr>
            <a:lvl3pPr lvl="2">
              <a:buNone/>
              <a:defRPr>
                <a:solidFill>
                  <a:schemeClr val="dk1"/>
                </a:solidFill>
                <a:latin typeface="Calibri"/>
                <a:ea typeface="Calibri"/>
                <a:cs typeface="Calibri"/>
                <a:sym typeface="Calibri"/>
              </a:defRPr>
            </a:lvl3pPr>
            <a:lvl4pPr lvl="3">
              <a:buNone/>
              <a:defRPr>
                <a:solidFill>
                  <a:schemeClr val="dk1"/>
                </a:solidFill>
                <a:latin typeface="Calibri"/>
                <a:ea typeface="Calibri"/>
                <a:cs typeface="Calibri"/>
                <a:sym typeface="Calibri"/>
              </a:defRPr>
            </a:lvl4pPr>
            <a:lvl5pPr lvl="4">
              <a:buNone/>
              <a:defRPr>
                <a:solidFill>
                  <a:schemeClr val="dk1"/>
                </a:solidFill>
                <a:latin typeface="Calibri"/>
                <a:ea typeface="Calibri"/>
                <a:cs typeface="Calibri"/>
                <a:sym typeface="Calibri"/>
              </a:defRPr>
            </a:lvl5pPr>
            <a:lvl6pPr lvl="5">
              <a:buNone/>
              <a:defRPr>
                <a:solidFill>
                  <a:schemeClr val="dk1"/>
                </a:solidFill>
                <a:latin typeface="Calibri"/>
                <a:ea typeface="Calibri"/>
                <a:cs typeface="Calibri"/>
                <a:sym typeface="Calibri"/>
              </a:defRPr>
            </a:lvl6pPr>
            <a:lvl7pPr lvl="6">
              <a:buNone/>
              <a:defRPr>
                <a:solidFill>
                  <a:schemeClr val="dk1"/>
                </a:solidFill>
                <a:latin typeface="Calibri"/>
                <a:ea typeface="Calibri"/>
                <a:cs typeface="Calibri"/>
                <a:sym typeface="Calibri"/>
              </a:defRPr>
            </a:lvl7pPr>
            <a:lvl8pPr lvl="7">
              <a:buNone/>
              <a:defRPr>
                <a:solidFill>
                  <a:schemeClr val="dk1"/>
                </a:solidFill>
                <a:latin typeface="Calibri"/>
                <a:ea typeface="Calibri"/>
                <a:cs typeface="Calibri"/>
                <a:sym typeface="Calibri"/>
              </a:defRPr>
            </a:lvl8pPr>
            <a:lvl9pPr lvl="8">
              <a:buNone/>
              <a:defRPr>
                <a:solidFill>
                  <a:schemeClr val="dk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4"/>
        <p:cNvGrpSpPr/>
        <p:nvPr/>
      </p:nvGrpSpPr>
      <p:grpSpPr>
        <a:xfrm>
          <a:off x="0" y="0"/>
          <a:ext cx="0" cy="0"/>
          <a:chOff x="0" y="0"/>
          <a:chExt cx="0" cy="0"/>
        </a:xfrm>
      </p:grpSpPr>
      <p:sp>
        <p:nvSpPr>
          <p:cNvPr id="75" name="Google Shape;75;p19"/>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24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dirty="0"/>
          </a:p>
        </p:txBody>
      </p:sp>
      <p:sp>
        <p:nvSpPr>
          <p:cNvPr id="76" name="Google Shape;76;p19"/>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24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dirty="0"/>
          </a:p>
        </p:txBody>
      </p:sp>
      <p:sp>
        <p:nvSpPr>
          <p:cNvPr id="77" name="Google Shape;77;p19"/>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spcAft>
                <a:spcPts val="0"/>
              </a:spcAft>
              <a:buNone/>
              <a:defRPr sz="2400" b="0" i="0" u="none" strike="noStrike" cap="none">
                <a:solidFill>
                  <a:schemeClr val="dk1"/>
                </a:solidFill>
                <a:latin typeface="Arial"/>
                <a:ea typeface="Arial"/>
                <a:cs typeface="Arial"/>
                <a:sym typeface="Arial"/>
              </a:defRPr>
            </a:lvl1pPr>
            <a:lvl2pPr marL="0" marR="0" lvl="1" indent="0" algn="l" rtl="0">
              <a:spcBef>
                <a:spcPts val="0"/>
              </a:spcBef>
              <a:spcAft>
                <a:spcPts val="0"/>
              </a:spcAft>
              <a:buNone/>
              <a:defRPr sz="2400" b="0" i="0" u="none" strike="noStrike" cap="none">
                <a:solidFill>
                  <a:schemeClr val="dk1"/>
                </a:solidFill>
                <a:latin typeface="Arial"/>
                <a:ea typeface="Arial"/>
                <a:cs typeface="Arial"/>
                <a:sym typeface="Arial"/>
              </a:defRPr>
            </a:lvl2pPr>
            <a:lvl3pPr marL="0" marR="0" lvl="2" indent="0" algn="l" rtl="0">
              <a:spcBef>
                <a:spcPts val="0"/>
              </a:spcBef>
              <a:spcAft>
                <a:spcPts val="0"/>
              </a:spcAft>
              <a:buNone/>
              <a:defRPr sz="2400" b="0" i="0" u="none" strike="noStrike" cap="none">
                <a:solidFill>
                  <a:schemeClr val="dk1"/>
                </a:solidFill>
                <a:latin typeface="Arial"/>
                <a:ea typeface="Arial"/>
                <a:cs typeface="Arial"/>
                <a:sym typeface="Arial"/>
              </a:defRPr>
            </a:lvl3pPr>
            <a:lvl4pPr marL="0" marR="0" lvl="3" indent="0" algn="l" rtl="0">
              <a:spcBef>
                <a:spcPts val="0"/>
              </a:spcBef>
              <a:spcAft>
                <a:spcPts val="0"/>
              </a:spcAft>
              <a:buNone/>
              <a:defRPr sz="2400" b="0" i="0" u="none" strike="noStrike" cap="none">
                <a:solidFill>
                  <a:schemeClr val="dk1"/>
                </a:solidFill>
                <a:latin typeface="Arial"/>
                <a:ea typeface="Arial"/>
                <a:cs typeface="Arial"/>
                <a:sym typeface="Arial"/>
              </a:defRPr>
            </a:lvl4pPr>
            <a:lvl5pPr marL="0" marR="0" lvl="4" indent="0" algn="l" rtl="0">
              <a:spcBef>
                <a:spcPts val="0"/>
              </a:spcBef>
              <a:spcAft>
                <a:spcPts val="0"/>
              </a:spcAft>
              <a:buNone/>
              <a:defRPr sz="2400" b="0" i="0" u="none" strike="noStrike" cap="none">
                <a:solidFill>
                  <a:schemeClr val="dk1"/>
                </a:solidFill>
                <a:latin typeface="Arial"/>
                <a:ea typeface="Arial"/>
                <a:cs typeface="Arial"/>
                <a:sym typeface="Arial"/>
              </a:defRPr>
            </a:lvl5pPr>
            <a:lvl6pPr marL="0" marR="0" lvl="5" indent="0" algn="l" rtl="0">
              <a:spcBef>
                <a:spcPts val="0"/>
              </a:spcBef>
              <a:spcAft>
                <a:spcPts val="0"/>
              </a:spcAft>
              <a:buNone/>
              <a:defRPr sz="2400" b="0" i="0" u="none" strike="noStrike" cap="none">
                <a:solidFill>
                  <a:schemeClr val="dk1"/>
                </a:solidFill>
                <a:latin typeface="Arial"/>
                <a:ea typeface="Arial"/>
                <a:cs typeface="Arial"/>
                <a:sym typeface="Arial"/>
              </a:defRPr>
            </a:lvl6pPr>
            <a:lvl7pPr marL="0" marR="0" lvl="6" indent="0" algn="l" rtl="0">
              <a:spcBef>
                <a:spcPts val="0"/>
              </a:spcBef>
              <a:spcAft>
                <a:spcPts val="0"/>
              </a:spcAft>
              <a:buNone/>
              <a:defRPr sz="2400" b="0" i="0" u="none" strike="noStrike" cap="none">
                <a:solidFill>
                  <a:schemeClr val="dk1"/>
                </a:solidFill>
                <a:latin typeface="Arial"/>
                <a:ea typeface="Arial"/>
                <a:cs typeface="Arial"/>
                <a:sym typeface="Arial"/>
              </a:defRPr>
            </a:lvl7pPr>
            <a:lvl8pPr marL="0" marR="0" lvl="7" indent="0" algn="l" rtl="0">
              <a:spcBef>
                <a:spcPts val="0"/>
              </a:spcBef>
              <a:spcAft>
                <a:spcPts val="0"/>
              </a:spcAft>
              <a:buNone/>
              <a:defRPr sz="2400" b="0" i="0" u="none" strike="noStrike" cap="none">
                <a:solidFill>
                  <a:schemeClr val="dk1"/>
                </a:solidFill>
                <a:latin typeface="Arial"/>
                <a:ea typeface="Arial"/>
                <a:cs typeface="Arial"/>
                <a:sym typeface="Arial"/>
              </a:defRPr>
            </a:lvl8pPr>
            <a:lvl9pPr marL="0" marR="0" lvl="8" indent="0" algn="l" rtl="0">
              <a:spcBef>
                <a:spcPts val="0"/>
              </a:spcBef>
              <a:spcAft>
                <a:spcPts val="0"/>
              </a:spcAft>
              <a:buNone/>
              <a:defRPr sz="24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78"/>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79"/>
        <p:cNvGrpSpPr/>
        <p:nvPr/>
      </p:nvGrpSpPr>
      <p:grpSpPr>
        <a:xfrm>
          <a:off x="0" y="0"/>
          <a:ext cx="0" cy="0"/>
          <a:chOff x="0" y="0"/>
          <a:chExt cx="0" cy="0"/>
        </a:xfrm>
      </p:grpSpPr>
      <p:sp>
        <p:nvSpPr>
          <p:cNvPr id="80" name="Google Shape;80;p21"/>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81" name="Google Shape;81;p21"/>
          <p:cNvSpPr txBox="1">
            <a:spLocks noGrp="1"/>
          </p:cNvSpPr>
          <p:nvPr>
            <p:ph type="body" idx="1"/>
          </p:nvPr>
        </p:nvSpPr>
        <p:spPr>
          <a:xfrm>
            <a:off x="457200" y="1151335"/>
            <a:ext cx="4040188" cy="479822"/>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8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spcBef>
                <a:spcPts val="4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82" name="Google Shape;82;p21"/>
          <p:cNvSpPr txBox="1">
            <a:spLocks noGrp="1"/>
          </p:cNvSpPr>
          <p:nvPr>
            <p:ph type="body" idx="2"/>
          </p:nvPr>
        </p:nvSpPr>
        <p:spPr>
          <a:xfrm>
            <a:off x="457200" y="1631156"/>
            <a:ext cx="4040188" cy="2369344"/>
          </a:xfrm>
          <a:prstGeom prst="rect">
            <a:avLst/>
          </a:prstGeom>
          <a:noFill/>
          <a:ln>
            <a:noFill/>
          </a:ln>
        </p:spPr>
        <p:txBody>
          <a:bodyPr spcFirstLastPara="1" wrap="square" lIns="91425" tIns="45700" rIns="91425" bIns="45700" anchor="t" anchorCtr="0">
            <a:noAutofit/>
          </a:bodyPr>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83" name="Google Shape;83;p21"/>
          <p:cNvSpPr txBox="1">
            <a:spLocks noGrp="1"/>
          </p:cNvSpPr>
          <p:nvPr>
            <p:ph type="body" idx="3"/>
          </p:nvPr>
        </p:nvSpPr>
        <p:spPr>
          <a:xfrm>
            <a:off x="4645025" y="1151335"/>
            <a:ext cx="4041775" cy="479822"/>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8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spcBef>
                <a:spcPts val="4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84" name="Google Shape;84;p21"/>
          <p:cNvSpPr txBox="1">
            <a:spLocks noGrp="1"/>
          </p:cNvSpPr>
          <p:nvPr>
            <p:ph type="body" idx="4"/>
          </p:nvPr>
        </p:nvSpPr>
        <p:spPr>
          <a:xfrm>
            <a:off x="4645025" y="1631156"/>
            <a:ext cx="4041775" cy="2369344"/>
          </a:xfrm>
          <a:prstGeom prst="rect">
            <a:avLst/>
          </a:prstGeom>
          <a:noFill/>
          <a:ln>
            <a:noFill/>
          </a:ln>
        </p:spPr>
        <p:txBody>
          <a:bodyPr spcFirstLastPara="1" wrap="square" lIns="91425" tIns="45700" rIns="91425" bIns="45700" anchor="t" anchorCtr="0">
            <a:noAutofit/>
          </a:bodyPr>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5"/>
        <p:cNvGrpSpPr/>
        <p:nvPr/>
      </p:nvGrpSpPr>
      <p:grpSpPr>
        <a:xfrm>
          <a:off x="0" y="0"/>
          <a:ext cx="0" cy="0"/>
          <a:chOff x="0" y="0"/>
          <a:chExt cx="0" cy="0"/>
        </a:xfrm>
      </p:grpSpPr>
      <p:sp>
        <p:nvSpPr>
          <p:cNvPr id="86" name="Google Shape;86;p22"/>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87" name="Google Shape;87;p22"/>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24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dirty="0"/>
          </a:p>
        </p:txBody>
      </p:sp>
      <p:sp>
        <p:nvSpPr>
          <p:cNvPr id="88" name="Google Shape;88;p22"/>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24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dirty="0"/>
          </a:p>
        </p:txBody>
      </p:sp>
      <p:sp>
        <p:nvSpPr>
          <p:cNvPr id="89" name="Google Shape;89;p22"/>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spcAft>
                <a:spcPts val="0"/>
              </a:spcAft>
              <a:buNone/>
              <a:defRPr sz="2400" b="0" i="0" u="none" strike="noStrike" cap="none">
                <a:solidFill>
                  <a:schemeClr val="dk1"/>
                </a:solidFill>
                <a:latin typeface="Arial"/>
                <a:ea typeface="Arial"/>
                <a:cs typeface="Arial"/>
                <a:sym typeface="Arial"/>
              </a:defRPr>
            </a:lvl1pPr>
            <a:lvl2pPr marL="0" marR="0" lvl="1" indent="0" algn="l" rtl="0">
              <a:spcBef>
                <a:spcPts val="0"/>
              </a:spcBef>
              <a:spcAft>
                <a:spcPts val="0"/>
              </a:spcAft>
              <a:buNone/>
              <a:defRPr sz="2400" b="0" i="0" u="none" strike="noStrike" cap="none">
                <a:solidFill>
                  <a:schemeClr val="dk1"/>
                </a:solidFill>
                <a:latin typeface="Arial"/>
                <a:ea typeface="Arial"/>
                <a:cs typeface="Arial"/>
                <a:sym typeface="Arial"/>
              </a:defRPr>
            </a:lvl2pPr>
            <a:lvl3pPr marL="0" marR="0" lvl="2" indent="0" algn="l" rtl="0">
              <a:spcBef>
                <a:spcPts val="0"/>
              </a:spcBef>
              <a:spcAft>
                <a:spcPts val="0"/>
              </a:spcAft>
              <a:buNone/>
              <a:defRPr sz="2400" b="0" i="0" u="none" strike="noStrike" cap="none">
                <a:solidFill>
                  <a:schemeClr val="dk1"/>
                </a:solidFill>
                <a:latin typeface="Arial"/>
                <a:ea typeface="Arial"/>
                <a:cs typeface="Arial"/>
                <a:sym typeface="Arial"/>
              </a:defRPr>
            </a:lvl3pPr>
            <a:lvl4pPr marL="0" marR="0" lvl="3" indent="0" algn="l" rtl="0">
              <a:spcBef>
                <a:spcPts val="0"/>
              </a:spcBef>
              <a:spcAft>
                <a:spcPts val="0"/>
              </a:spcAft>
              <a:buNone/>
              <a:defRPr sz="2400" b="0" i="0" u="none" strike="noStrike" cap="none">
                <a:solidFill>
                  <a:schemeClr val="dk1"/>
                </a:solidFill>
                <a:latin typeface="Arial"/>
                <a:ea typeface="Arial"/>
                <a:cs typeface="Arial"/>
                <a:sym typeface="Arial"/>
              </a:defRPr>
            </a:lvl4pPr>
            <a:lvl5pPr marL="0" marR="0" lvl="4" indent="0" algn="l" rtl="0">
              <a:spcBef>
                <a:spcPts val="0"/>
              </a:spcBef>
              <a:spcAft>
                <a:spcPts val="0"/>
              </a:spcAft>
              <a:buNone/>
              <a:defRPr sz="2400" b="0" i="0" u="none" strike="noStrike" cap="none">
                <a:solidFill>
                  <a:schemeClr val="dk1"/>
                </a:solidFill>
                <a:latin typeface="Arial"/>
                <a:ea typeface="Arial"/>
                <a:cs typeface="Arial"/>
                <a:sym typeface="Arial"/>
              </a:defRPr>
            </a:lvl5pPr>
            <a:lvl6pPr marL="0" marR="0" lvl="5" indent="0" algn="l" rtl="0">
              <a:spcBef>
                <a:spcPts val="0"/>
              </a:spcBef>
              <a:spcAft>
                <a:spcPts val="0"/>
              </a:spcAft>
              <a:buNone/>
              <a:defRPr sz="2400" b="0" i="0" u="none" strike="noStrike" cap="none">
                <a:solidFill>
                  <a:schemeClr val="dk1"/>
                </a:solidFill>
                <a:latin typeface="Arial"/>
                <a:ea typeface="Arial"/>
                <a:cs typeface="Arial"/>
                <a:sym typeface="Arial"/>
              </a:defRPr>
            </a:lvl6pPr>
            <a:lvl7pPr marL="0" marR="0" lvl="6" indent="0" algn="l" rtl="0">
              <a:spcBef>
                <a:spcPts val="0"/>
              </a:spcBef>
              <a:spcAft>
                <a:spcPts val="0"/>
              </a:spcAft>
              <a:buNone/>
              <a:defRPr sz="2400" b="0" i="0" u="none" strike="noStrike" cap="none">
                <a:solidFill>
                  <a:schemeClr val="dk1"/>
                </a:solidFill>
                <a:latin typeface="Arial"/>
                <a:ea typeface="Arial"/>
                <a:cs typeface="Arial"/>
                <a:sym typeface="Arial"/>
              </a:defRPr>
            </a:lvl7pPr>
            <a:lvl8pPr marL="0" marR="0" lvl="7" indent="0" algn="l" rtl="0">
              <a:spcBef>
                <a:spcPts val="0"/>
              </a:spcBef>
              <a:spcAft>
                <a:spcPts val="0"/>
              </a:spcAft>
              <a:buNone/>
              <a:defRPr sz="2400" b="0" i="0" u="none" strike="noStrike" cap="none">
                <a:solidFill>
                  <a:schemeClr val="dk1"/>
                </a:solidFill>
                <a:latin typeface="Arial"/>
                <a:ea typeface="Arial"/>
                <a:cs typeface="Arial"/>
                <a:sym typeface="Arial"/>
              </a:defRPr>
            </a:lvl8pPr>
            <a:lvl9pPr marL="0" marR="0" lvl="8" indent="0" algn="l" rtl="0">
              <a:spcBef>
                <a:spcPts val="0"/>
              </a:spcBef>
              <a:spcAft>
                <a:spcPts val="0"/>
              </a:spcAft>
              <a:buNone/>
              <a:defRPr sz="24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90"/>
        <p:cNvGrpSpPr/>
        <p:nvPr/>
      </p:nvGrpSpPr>
      <p:grpSpPr>
        <a:xfrm>
          <a:off x="0" y="0"/>
          <a:ext cx="0" cy="0"/>
          <a:chOff x="0" y="0"/>
          <a:chExt cx="0" cy="0"/>
        </a:xfrm>
      </p:grpSpPr>
      <p:sp>
        <p:nvSpPr>
          <p:cNvPr id="91" name="Google Shape;91;p23"/>
          <p:cNvSpPr txBox="1">
            <a:spLocks noGrp="1"/>
          </p:cNvSpPr>
          <p:nvPr>
            <p:ph type="title"/>
          </p:nvPr>
        </p:nvSpPr>
        <p:spPr>
          <a:xfrm>
            <a:off x="457200" y="204788"/>
            <a:ext cx="3008313" cy="871538"/>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1"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92" name="Google Shape;92;p23"/>
          <p:cNvSpPr txBox="1">
            <a:spLocks noGrp="1"/>
          </p:cNvSpPr>
          <p:nvPr>
            <p:ph type="body" idx="1"/>
          </p:nvPr>
        </p:nvSpPr>
        <p:spPr>
          <a:xfrm>
            <a:off x="3575050" y="204788"/>
            <a:ext cx="5111750" cy="3738563"/>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93" name="Google Shape;93;p23"/>
          <p:cNvSpPr txBox="1">
            <a:spLocks noGrp="1"/>
          </p:cNvSpPr>
          <p:nvPr>
            <p:ph type="body" idx="2"/>
          </p:nvPr>
        </p:nvSpPr>
        <p:spPr>
          <a:xfrm>
            <a:off x="457200" y="1076326"/>
            <a:ext cx="3008313" cy="2867025"/>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8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image" Target="../media/image1.pn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p:nvPr/>
        </p:nvSpPr>
        <p:spPr>
          <a:xfrm>
            <a:off x="-152400" y="0"/>
            <a:ext cx="9525000" cy="5200650"/>
          </a:xfrm>
          <a:prstGeom prst="rect">
            <a:avLst/>
          </a:prstGeom>
          <a:solidFill>
            <a:srgbClr val="151D3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2400" b="0" i="0" u="none" strike="noStrike" cap="none" dirty="0">
              <a:solidFill>
                <a:schemeClr val="dk1"/>
              </a:solidFill>
              <a:latin typeface="Arial"/>
              <a:ea typeface="Arial"/>
              <a:cs typeface="Arial"/>
              <a:sym typeface="Arial"/>
            </a:endParaRPr>
          </a:p>
        </p:txBody>
      </p:sp>
      <p:pic>
        <p:nvPicPr>
          <p:cNvPr id="52" name="Google Shape;52;p13" descr="MSJ_Logo_Shield_Vert2_3c_CMYK_whtname_OL.eps"/>
          <p:cNvPicPr preferRelativeResize="0"/>
          <p:nvPr/>
        </p:nvPicPr>
        <p:blipFill rotWithShape="1">
          <a:blip r:embed="rId3">
            <a:alphaModFix/>
          </a:blip>
          <a:srcRect/>
          <a:stretch/>
        </p:blipFill>
        <p:spPr>
          <a:xfrm>
            <a:off x="3124200" y="1314450"/>
            <a:ext cx="2131541" cy="2190750"/>
          </a:xfrm>
          <a:prstGeom prst="rect">
            <a:avLst/>
          </a:prstGeom>
          <a:noFill/>
          <a:ln>
            <a:noFill/>
          </a:ln>
        </p:spPr>
      </p:pic>
      <p:sp>
        <p:nvSpPr>
          <p:cNvPr id="53" name="Google Shape;53;p13"/>
          <p:cNvSpPr txBox="1">
            <a:spLocks noGrp="1"/>
          </p:cNvSpPr>
          <p:nvPr>
            <p:ph type="sldNum" idx="12"/>
          </p:nvPr>
        </p:nvSpPr>
        <p:spPr>
          <a:xfrm>
            <a:off x="8556784" y="4749851"/>
            <a:ext cx="548700" cy="393600"/>
          </a:xfrm>
          <a:prstGeom prst="rect">
            <a:avLst/>
          </a:prstGeom>
          <a:noFill/>
          <a:ln>
            <a:noFill/>
          </a:ln>
        </p:spPr>
        <p:txBody>
          <a:bodyPr spcFirstLastPara="1" wrap="square" lIns="91425" tIns="91425" rIns="91425" bIns="91425" anchor="t" anchorCtr="0">
            <a:noAutofit/>
          </a:bodyPr>
          <a:lstStyle>
            <a:lvl1pPr lvl="0" algn="r">
              <a:buNone/>
              <a:defRPr sz="1300">
                <a:solidFill>
                  <a:schemeClr val="tx1"/>
                </a:solidFill>
              </a:defRPr>
            </a:lvl1pPr>
            <a:lvl2pPr lvl="1" algn="r">
              <a:buNone/>
              <a:defRPr sz="1300">
                <a:solidFill>
                  <a:schemeClr val="tx1"/>
                </a:solidFill>
              </a:defRPr>
            </a:lvl2pPr>
            <a:lvl3pPr lvl="2" algn="r">
              <a:buNone/>
              <a:defRPr sz="1300">
                <a:solidFill>
                  <a:schemeClr val="tx1"/>
                </a:solidFill>
              </a:defRPr>
            </a:lvl3pPr>
            <a:lvl4pPr lvl="3" algn="r">
              <a:buNone/>
              <a:defRPr sz="1300">
                <a:solidFill>
                  <a:schemeClr val="tx1"/>
                </a:solidFill>
              </a:defRPr>
            </a:lvl4pPr>
            <a:lvl5pPr lvl="4" algn="r">
              <a:buNone/>
              <a:defRPr sz="1300">
                <a:solidFill>
                  <a:schemeClr val="tx1"/>
                </a:solidFill>
              </a:defRPr>
            </a:lvl5pPr>
            <a:lvl6pPr lvl="5" algn="r">
              <a:buNone/>
              <a:defRPr sz="1300">
                <a:solidFill>
                  <a:schemeClr val="tx1"/>
                </a:solidFill>
              </a:defRPr>
            </a:lvl6pPr>
            <a:lvl7pPr lvl="6" algn="r">
              <a:buNone/>
              <a:defRPr sz="1300">
                <a:solidFill>
                  <a:schemeClr val="tx1"/>
                </a:solidFill>
              </a:defRPr>
            </a:lvl7pPr>
            <a:lvl8pPr lvl="7" algn="r">
              <a:buNone/>
              <a:defRPr sz="1300">
                <a:solidFill>
                  <a:schemeClr val="tx1"/>
                </a:solidFill>
              </a:defRPr>
            </a:lvl8pPr>
            <a:lvl9pPr lvl="8" algn="r">
              <a:buNone/>
              <a:defRPr sz="1300">
                <a:solidFill>
                  <a:schemeClr val="tx1"/>
                </a:solidFill>
              </a:defRPr>
            </a:lvl9pPr>
          </a:lstStyle>
          <a:p>
            <a:pPr marL="0" lvl="0" indent="0" algn="r" rtl="0">
              <a:spcBef>
                <a:spcPts val="0"/>
              </a:spcBef>
              <a:spcAft>
                <a:spcPts val="0"/>
              </a:spcAft>
              <a:buNone/>
            </a:pPr>
            <a:fld id="{00000000-1234-1234-1234-123412341234}" type="slidenum">
              <a:rPr lang="en"/>
              <a:t>‹#›</a:t>
            </a:fld>
            <a:endParaRPr dirty="0"/>
          </a:p>
        </p:txBody>
      </p:sp>
    </p:spTree>
  </p:cSld>
  <p:clrMap bg1="lt1" tx1="dk1" bg2="dk2" tx2="lt2" accent1="accent1" accent2="accent2" accent3="accent3" accent4="accent4" accent5="accent5" accent6="accent6" hlink="hlink" folHlink="folHlink"/>
  <p:sldLayoutIdLst>
    <p:sldLayoutId id="214748365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6"/>
        <p:cNvGrpSpPr/>
        <p:nvPr/>
      </p:nvGrpSpPr>
      <p:grpSpPr>
        <a:xfrm>
          <a:off x="0" y="0"/>
          <a:ext cx="0" cy="0"/>
          <a:chOff x="0" y="0"/>
          <a:chExt cx="0" cy="0"/>
        </a:xfrm>
      </p:grpSpPr>
      <p:sp>
        <p:nvSpPr>
          <p:cNvPr id="57" name="Google Shape;57;p15"/>
          <p:cNvSpPr/>
          <p:nvPr/>
        </p:nvSpPr>
        <p:spPr>
          <a:xfrm>
            <a:off x="-152400" y="4438650"/>
            <a:ext cx="9525000" cy="228600"/>
          </a:xfrm>
          <a:prstGeom prst="rect">
            <a:avLst/>
          </a:prstGeom>
          <a:solidFill>
            <a:srgbClr val="EDC33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2400" b="0" i="0" u="none" strike="noStrike" cap="none" dirty="0">
              <a:solidFill>
                <a:schemeClr val="dk1"/>
              </a:solidFill>
              <a:latin typeface="Arial"/>
              <a:ea typeface="Arial"/>
              <a:cs typeface="Arial"/>
              <a:sym typeface="Arial"/>
            </a:endParaRPr>
          </a:p>
        </p:txBody>
      </p:sp>
      <p:sp>
        <p:nvSpPr>
          <p:cNvPr id="58" name="Google Shape;58;p15"/>
          <p:cNvSpPr/>
          <p:nvPr/>
        </p:nvSpPr>
        <p:spPr>
          <a:xfrm>
            <a:off x="-152400" y="4457700"/>
            <a:ext cx="9525000" cy="742950"/>
          </a:xfrm>
          <a:prstGeom prst="rect">
            <a:avLst/>
          </a:prstGeom>
          <a:solidFill>
            <a:srgbClr val="151D35"/>
          </a:solidFill>
          <a:ln w="9525" cap="flat"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400" b="0" i="0" u="none" strike="noStrike" cap="none" dirty="0">
              <a:solidFill>
                <a:schemeClr val="dk1"/>
              </a:solidFill>
              <a:latin typeface="Arial"/>
              <a:ea typeface="Arial"/>
              <a:cs typeface="Arial"/>
              <a:sym typeface="Arial"/>
            </a:endParaRPr>
          </a:p>
        </p:txBody>
      </p:sp>
      <p:pic>
        <p:nvPicPr>
          <p:cNvPr id="59" name="Google Shape;59;p15" descr="MSJ_Logo_Shield_Vert2_3c_CMYK_whtname_OL.eps"/>
          <p:cNvPicPr preferRelativeResize="0"/>
          <p:nvPr/>
        </p:nvPicPr>
        <p:blipFill rotWithShape="1">
          <a:blip r:embed="rId13">
            <a:alphaModFix/>
          </a:blip>
          <a:srcRect/>
          <a:stretch/>
        </p:blipFill>
        <p:spPr>
          <a:xfrm>
            <a:off x="3962400" y="4114800"/>
            <a:ext cx="886597" cy="911225"/>
          </a:xfrm>
          <a:prstGeom prst="rect">
            <a:avLst/>
          </a:prstGeom>
          <a:noFill/>
          <a:ln>
            <a:noFill/>
          </a:ln>
        </p:spPr>
      </p:pic>
      <p:sp>
        <p:nvSpPr>
          <p:cNvPr id="60" name="Google Shape;60;p15"/>
          <p:cNvSpPr txBox="1">
            <a:spLocks noGrp="1"/>
          </p:cNvSpPr>
          <p:nvPr>
            <p:ph type="sldNum" idx="12"/>
          </p:nvPr>
        </p:nvSpPr>
        <p:spPr>
          <a:xfrm>
            <a:off x="8556784" y="4749851"/>
            <a:ext cx="548700" cy="393600"/>
          </a:xfrm>
          <a:prstGeom prst="rect">
            <a:avLst/>
          </a:prstGeom>
          <a:noFill/>
          <a:ln>
            <a:noFill/>
          </a:ln>
        </p:spPr>
        <p:txBody>
          <a:bodyPr spcFirstLastPara="1" wrap="square" lIns="91425" tIns="91425" rIns="91425" bIns="91425" anchor="t" anchorCtr="0">
            <a:noAutofit/>
          </a:bodyPr>
          <a:lstStyle>
            <a:lvl1pPr lvl="0" algn="r">
              <a:buNone/>
              <a:defRPr sz="1300">
                <a:solidFill>
                  <a:schemeClr val="tx1"/>
                </a:solidFill>
              </a:defRPr>
            </a:lvl1pPr>
            <a:lvl2pPr lvl="1" algn="r">
              <a:buNone/>
              <a:defRPr sz="1300">
                <a:solidFill>
                  <a:schemeClr val="tx1"/>
                </a:solidFill>
              </a:defRPr>
            </a:lvl2pPr>
            <a:lvl3pPr lvl="2" algn="r">
              <a:buNone/>
              <a:defRPr sz="1300">
                <a:solidFill>
                  <a:schemeClr val="tx1"/>
                </a:solidFill>
              </a:defRPr>
            </a:lvl3pPr>
            <a:lvl4pPr lvl="3" algn="r">
              <a:buNone/>
              <a:defRPr sz="1300">
                <a:solidFill>
                  <a:schemeClr val="tx1"/>
                </a:solidFill>
              </a:defRPr>
            </a:lvl4pPr>
            <a:lvl5pPr lvl="4" algn="r">
              <a:buNone/>
              <a:defRPr sz="1300">
                <a:solidFill>
                  <a:schemeClr val="tx1"/>
                </a:solidFill>
              </a:defRPr>
            </a:lvl5pPr>
            <a:lvl6pPr lvl="5" algn="r">
              <a:buNone/>
              <a:defRPr sz="1300">
                <a:solidFill>
                  <a:schemeClr val="tx1"/>
                </a:solidFill>
              </a:defRPr>
            </a:lvl6pPr>
            <a:lvl7pPr lvl="6" algn="r">
              <a:buNone/>
              <a:defRPr sz="1300">
                <a:solidFill>
                  <a:schemeClr val="tx1"/>
                </a:solidFill>
              </a:defRPr>
            </a:lvl7pPr>
            <a:lvl8pPr lvl="7" algn="r">
              <a:buNone/>
              <a:defRPr sz="1300">
                <a:solidFill>
                  <a:schemeClr val="tx1"/>
                </a:solidFill>
              </a:defRPr>
            </a:lvl8pPr>
            <a:lvl9pPr lvl="8" algn="r">
              <a:buNone/>
              <a:defRPr sz="1300">
                <a:solidFill>
                  <a:schemeClr val="tx1"/>
                </a:solidFill>
              </a:defRPr>
            </a:lvl9pPr>
          </a:lstStyle>
          <a:p>
            <a:pPr marL="0" lvl="0" indent="0" algn="r" rtl="0">
              <a:spcBef>
                <a:spcPts val="0"/>
              </a:spcBef>
              <a:spcAft>
                <a:spcPts val="0"/>
              </a:spcAft>
              <a:buNone/>
            </a:pPr>
            <a:fld id="{00000000-1234-1234-1234-123412341234}" type="slidenum">
              <a:rPr lang="en"/>
              <a:t>‹#›</a:t>
            </a:fld>
            <a:endParaRPr dirty="0"/>
          </a:p>
        </p:txBody>
      </p:sp>
    </p:spTree>
  </p:cSld>
  <p:clrMap bg1="lt1" tx1="dk1" bg2="dk2" tx2="lt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3.jp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hyperlink" Target="mailto:michael.bindis@msj.edu" TargetMode="External"/><Relationship Id="rId2" Type="http://schemas.openxmlformats.org/officeDocument/2006/relationships/notesSlide" Target="../notesSlides/notesSlide37.xml"/><Relationship Id="rId1" Type="http://schemas.openxmlformats.org/officeDocument/2006/relationships/slideLayout" Target="../slideLayouts/slideLayout4.xml"/><Relationship Id="rId4" Type="http://schemas.openxmlformats.org/officeDocument/2006/relationships/hyperlink" Target="mailto:harrison.collier@msj.edu" TargetMode="Externa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155CC"/>
        </a:solidFill>
        <a:effectLst/>
      </p:bgPr>
    </p:bg>
    <p:spTree>
      <p:nvGrpSpPr>
        <p:cNvPr id="1" name="Shape 107"/>
        <p:cNvGrpSpPr/>
        <p:nvPr/>
      </p:nvGrpSpPr>
      <p:grpSpPr>
        <a:xfrm>
          <a:off x="0" y="0"/>
          <a:ext cx="0" cy="0"/>
          <a:chOff x="0" y="0"/>
          <a:chExt cx="0" cy="0"/>
        </a:xfrm>
      </p:grpSpPr>
      <p:sp>
        <p:nvSpPr>
          <p:cNvPr id="108" name="Google Shape;108;p27"/>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a:t>
            </a:fld>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36"/>
          <p:cNvSpPr txBox="1">
            <a:spLocks noGrp="1"/>
          </p:cNvSpPr>
          <p:nvPr>
            <p:ph type="body" idx="1"/>
          </p:nvPr>
        </p:nvSpPr>
        <p:spPr>
          <a:xfrm>
            <a:off x="457200" y="1200151"/>
            <a:ext cx="4495800" cy="28575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3200"/>
              <a:buChar char="•"/>
            </a:pPr>
            <a:r>
              <a:rPr lang="en"/>
              <a:t>What is it?</a:t>
            </a:r>
            <a:endParaRPr dirty="0"/>
          </a:p>
          <a:p>
            <a:pPr marL="0" lvl="0" indent="0" algn="l" rtl="0">
              <a:spcBef>
                <a:spcPts val="0"/>
              </a:spcBef>
              <a:spcAft>
                <a:spcPts val="0"/>
              </a:spcAft>
              <a:buNone/>
            </a:pPr>
            <a:endParaRPr sz="1500" dirty="0"/>
          </a:p>
          <a:p>
            <a:pPr marL="0" lvl="0" indent="0" algn="l" rtl="0">
              <a:spcBef>
                <a:spcPts val="0"/>
              </a:spcBef>
              <a:spcAft>
                <a:spcPts val="0"/>
              </a:spcAft>
              <a:buNone/>
            </a:pPr>
            <a:r>
              <a:rPr lang="en"/>
              <a:t>A professional online learning system designed for teachers</a:t>
            </a:r>
            <a:endParaRPr dirty="0"/>
          </a:p>
          <a:p>
            <a:pPr marL="0" lvl="0" indent="0" algn="l" rtl="0">
              <a:spcBef>
                <a:spcPts val="640"/>
              </a:spcBef>
              <a:spcAft>
                <a:spcPts val="0"/>
              </a:spcAft>
              <a:buNone/>
            </a:pPr>
            <a:endParaRPr dirty="0"/>
          </a:p>
          <a:p>
            <a:pPr marL="0" lvl="0" indent="0" algn="l" rtl="0">
              <a:spcBef>
                <a:spcPts val="640"/>
              </a:spcBef>
              <a:spcAft>
                <a:spcPts val="0"/>
              </a:spcAft>
              <a:buClr>
                <a:schemeClr val="dk1"/>
              </a:buClr>
              <a:buSzPts val="3200"/>
              <a:buNone/>
            </a:pPr>
            <a:endParaRPr dirty="0"/>
          </a:p>
        </p:txBody>
      </p:sp>
      <p:sp>
        <p:nvSpPr>
          <p:cNvPr id="176" name="Google Shape;176;p36"/>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a:t>EdgeUBadges</a:t>
            </a:r>
            <a:endParaRPr dirty="0"/>
          </a:p>
        </p:txBody>
      </p:sp>
      <p:pic>
        <p:nvPicPr>
          <p:cNvPr id="177" name="Google Shape;177;p36"/>
          <p:cNvPicPr preferRelativeResize="0"/>
          <p:nvPr/>
        </p:nvPicPr>
        <p:blipFill rotWithShape="1">
          <a:blip r:embed="rId3">
            <a:alphaModFix/>
          </a:blip>
          <a:srcRect/>
          <a:stretch/>
        </p:blipFill>
        <p:spPr>
          <a:xfrm>
            <a:off x="5734050" y="1143000"/>
            <a:ext cx="1900238" cy="2171700"/>
          </a:xfrm>
          <a:prstGeom prst="rect">
            <a:avLst/>
          </a:prstGeom>
          <a:noFill/>
          <a:ln>
            <a:noFill/>
          </a:ln>
        </p:spPr>
      </p:pic>
      <p:sp>
        <p:nvSpPr>
          <p:cNvPr id="178" name="Google Shape;178;p36"/>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10</a:t>
            </a:fld>
            <a:endParaRPr dirty="0">
              <a:solidFill>
                <a:schemeClr val="lt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37"/>
          <p:cNvSpPr txBox="1">
            <a:spLocks noGrp="1"/>
          </p:cNvSpPr>
          <p:nvPr>
            <p:ph type="body" idx="1"/>
          </p:nvPr>
        </p:nvSpPr>
        <p:spPr>
          <a:xfrm>
            <a:off x="457200" y="1200150"/>
            <a:ext cx="4893300" cy="2964300"/>
          </a:xfrm>
          <a:prstGeom prst="rect">
            <a:avLst/>
          </a:prstGeom>
          <a:noFill/>
          <a:ln>
            <a:noFill/>
          </a:ln>
        </p:spPr>
        <p:txBody>
          <a:bodyPr spcFirstLastPara="1" wrap="square" lIns="91425" tIns="45700" rIns="91425" bIns="45700" anchor="t" anchorCtr="0">
            <a:noAutofit/>
          </a:bodyPr>
          <a:lstStyle/>
          <a:p>
            <a:pPr marL="342900" lvl="0" indent="-330200" algn="l" rtl="0">
              <a:spcBef>
                <a:spcPts val="640"/>
              </a:spcBef>
              <a:spcAft>
                <a:spcPts val="0"/>
              </a:spcAft>
              <a:buClr>
                <a:schemeClr val="dk1"/>
              </a:buClr>
              <a:buSzPts val="3000"/>
              <a:buChar char="•"/>
            </a:pPr>
            <a:r>
              <a:rPr lang="en" sz="3000"/>
              <a:t>How does it work?</a:t>
            </a:r>
            <a:endParaRPr sz="3000" dirty="0"/>
          </a:p>
          <a:p>
            <a:pPr marL="0" lvl="0" indent="0" algn="l" rtl="0">
              <a:spcBef>
                <a:spcPts val="640"/>
              </a:spcBef>
              <a:spcAft>
                <a:spcPts val="0"/>
              </a:spcAft>
              <a:buNone/>
            </a:pPr>
            <a:r>
              <a:rPr lang="en" sz="3000"/>
              <a:t>Participants earn “badges” as a form of microcredentialing for various productivity or teaching tools.  Badges are worth points.   1 pt = 15 mins</a:t>
            </a:r>
            <a:endParaRPr sz="3000" dirty="0"/>
          </a:p>
          <a:p>
            <a:pPr marL="0" lvl="0" indent="0" algn="l" rtl="0">
              <a:spcBef>
                <a:spcPts val="640"/>
              </a:spcBef>
              <a:spcAft>
                <a:spcPts val="0"/>
              </a:spcAft>
              <a:buNone/>
            </a:pPr>
            <a:endParaRPr dirty="0"/>
          </a:p>
          <a:p>
            <a:pPr marL="0" lvl="0" indent="0" algn="l" rtl="0">
              <a:spcBef>
                <a:spcPts val="640"/>
              </a:spcBef>
              <a:spcAft>
                <a:spcPts val="0"/>
              </a:spcAft>
              <a:buClr>
                <a:schemeClr val="dk1"/>
              </a:buClr>
              <a:buSzPts val="3200"/>
              <a:buNone/>
            </a:pPr>
            <a:endParaRPr dirty="0"/>
          </a:p>
        </p:txBody>
      </p:sp>
      <p:sp>
        <p:nvSpPr>
          <p:cNvPr id="184" name="Google Shape;184;p37"/>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a:t>EdgeUBadges</a:t>
            </a:r>
            <a:endParaRPr dirty="0"/>
          </a:p>
        </p:txBody>
      </p:sp>
      <p:pic>
        <p:nvPicPr>
          <p:cNvPr id="185" name="Google Shape;185;p37"/>
          <p:cNvPicPr preferRelativeResize="0"/>
          <p:nvPr/>
        </p:nvPicPr>
        <p:blipFill rotWithShape="1">
          <a:blip r:embed="rId3">
            <a:alphaModFix/>
          </a:blip>
          <a:srcRect/>
          <a:stretch/>
        </p:blipFill>
        <p:spPr>
          <a:xfrm>
            <a:off x="5734050" y="1143000"/>
            <a:ext cx="1900238" cy="2171700"/>
          </a:xfrm>
          <a:prstGeom prst="rect">
            <a:avLst/>
          </a:prstGeom>
          <a:noFill/>
          <a:ln>
            <a:noFill/>
          </a:ln>
        </p:spPr>
      </p:pic>
      <p:sp>
        <p:nvSpPr>
          <p:cNvPr id="186" name="Google Shape;186;p37"/>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11</a:t>
            </a:fld>
            <a:endParaRPr dirty="0">
              <a:solidFill>
                <a:schemeClr val="lt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38"/>
          <p:cNvSpPr txBox="1">
            <a:spLocks noGrp="1"/>
          </p:cNvSpPr>
          <p:nvPr>
            <p:ph type="body" idx="1"/>
          </p:nvPr>
        </p:nvSpPr>
        <p:spPr>
          <a:xfrm>
            <a:off x="395672" y="838186"/>
            <a:ext cx="5144400" cy="3518862"/>
          </a:xfrm>
          <a:prstGeom prst="rect">
            <a:avLst/>
          </a:prstGeom>
          <a:noFill/>
          <a:ln>
            <a:noFill/>
          </a:ln>
        </p:spPr>
        <p:txBody>
          <a:bodyPr spcFirstLastPara="1" wrap="square" lIns="91425" tIns="45700" rIns="91425" bIns="45700" anchor="t" anchorCtr="0">
            <a:noAutofit/>
          </a:bodyPr>
          <a:lstStyle/>
          <a:p>
            <a:pPr marL="342900" lvl="0" indent="-247650" algn="l" rtl="0">
              <a:spcBef>
                <a:spcPts val="640"/>
              </a:spcBef>
              <a:spcAft>
                <a:spcPts val="0"/>
              </a:spcAft>
              <a:buClr>
                <a:schemeClr val="dk1"/>
              </a:buClr>
              <a:buSzPts val="1700"/>
              <a:buChar char="•"/>
            </a:pPr>
            <a:r>
              <a:rPr lang="en" sz="1700" dirty="0"/>
              <a:t>What are its features?</a:t>
            </a:r>
            <a:endParaRPr sz="1700" dirty="0"/>
          </a:p>
          <a:p>
            <a:pPr marL="742950" lvl="1" indent="-215900" algn="l" rtl="0">
              <a:spcBef>
                <a:spcPts val="640"/>
              </a:spcBef>
              <a:spcAft>
                <a:spcPts val="0"/>
              </a:spcAft>
              <a:buClr>
                <a:schemeClr val="dk1"/>
              </a:buClr>
              <a:buSzPts val="1700"/>
              <a:buChar char="–"/>
            </a:pPr>
            <a:r>
              <a:rPr lang="en" sz="1700" dirty="0"/>
              <a:t>Badges are curated by topic, thus the user can be guided to use a variety of badges to master the topic.</a:t>
            </a:r>
            <a:endParaRPr sz="1700" dirty="0"/>
          </a:p>
          <a:p>
            <a:pPr marL="742950" lvl="1" indent="-215900" algn="l" rtl="0">
              <a:spcBef>
                <a:spcPts val="640"/>
              </a:spcBef>
              <a:spcAft>
                <a:spcPts val="0"/>
              </a:spcAft>
              <a:buSzPts val="1700"/>
              <a:buChar char="–"/>
            </a:pPr>
            <a:r>
              <a:rPr lang="en" sz="1700" dirty="0"/>
              <a:t>Example of topics:</a:t>
            </a:r>
            <a:endParaRPr sz="1700" dirty="0"/>
          </a:p>
          <a:p>
            <a:pPr marL="1143000" lvl="2" indent="-184150" algn="l" rtl="0">
              <a:spcBef>
                <a:spcPts val="640"/>
              </a:spcBef>
              <a:spcAft>
                <a:spcPts val="0"/>
              </a:spcAft>
              <a:buSzPts val="1700"/>
              <a:buChar char="•"/>
            </a:pPr>
            <a:r>
              <a:rPr lang="en" sz="1700" dirty="0"/>
              <a:t>Student-Centered Learning</a:t>
            </a:r>
            <a:endParaRPr sz="1700" dirty="0"/>
          </a:p>
          <a:p>
            <a:pPr marL="1143000" lvl="2" indent="-184150" algn="l" rtl="0">
              <a:spcBef>
                <a:spcPts val="640"/>
              </a:spcBef>
              <a:spcAft>
                <a:spcPts val="0"/>
              </a:spcAft>
              <a:buSzPts val="1700"/>
              <a:buChar char="•"/>
            </a:pPr>
            <a:r>
              <a:rPr lang="en" sz="1700" dirty="0"/>
              <a:t>Social-Emotional Learning</a:t>
            </a:r>
            <a:endParaRPr sz="1700" dirty="0"/>
          </a:p>
          <a:p>
            <a:pPr marL="1143000" lvl="2" indent="-184150" algn="l" rtl="0">
              <a:spcBef>
                <a:spcPts val="640"/>
              </a:spcBef>
              <a:spcAft>
                <a:spcPts val="0"/>
              </a:spcAft>
              <a:buSzPts val="1700"/>
              <a:buChar char="•"/>
            </a:pPr>
            <a:r>
              <a:rPr lang="en" sz="1700" dirty="0"/>
              <a:t>Diverse Learners</a:t>
            </a:r>
            <a:endParaRPr sz="1700" dirty="0"/>
          </a:p>
          <a:p>
            <a:pPr marL="1143000" lvl="2" indent="-184150" algn="l" rtl="0">
              <a:spcBef>
                <a:spcPts val="640"/>
              </a:spcBef>
              <a:spcAft>
                <a:spcPts val="0"/>
              </a:spcAft>
              <a:buSzPts val="1700"/>
              <a:buChar char="•"/>
            </a:pPr>
            <a:r>
              <a:rPr lang="en" sz="1700" dirty="0"/>
              <a:t>Feedback &amp; Assessment</a:t>
            </a:r>
            <a:endParaRPr sz="1700" dirty="0"/>
          </a:p>
          <a:p>
            <a:pPr marL="1143000" lvl="2" indent="-184150" algn="l" rtl="0">
              <a:spcBef>
                <a:spcPts val="640"/>
              </a:spcBef>
              <a:spcAft>
                <a:spcPts val="0"/>
              </a:spcAft>
              <a:buSzPts val="1700"/>
              <a:buChar char="•"/>
            </a:pPr>
            <a:r>
              <a:rPr lang="en" sz="1700" dirty="0"/>
              <a:t>Collaboration Tools</a:t>
            </a:r>
          </a:p>
          <a:p>
            <a:pPr marL="1143000" lvl="2" indent="-184150" algn="l" rtl="0">
              <a:spcBef>
                <a:spcPts val="640"/>
              </a:spcBef>
              <a:spcAft>
                <a:spcPts val="0"/>
              </a:spcAft>
              <a:buSzPts val="1700"/>
              <a:buChar char="•"/>
            </a:pPr>
            <a:r>
              <a:rPr lang="en" sz="1700" dirty="0"/>
              <a:t>AI </a:t>
            </a:r>
            <a:r>
              <a:rPr lang="en-US" sz="1700" dirty="0"/>
              <a:t>Training</a:t>
            </a:r>
            <a:endParaRPr sz="1700" dirty="0"/>
          </a:p>
          <a:p>
            <a:pPr marL="0" lvl="0" indent="0" algn="l" rtl="0">
              <a:spcBef>
                <a:spcPts val="640"/>
              </a:spcBef>
              <a:spcAft>
                <a:spcPts val="0"/>
              </a:spcAft>
              <a:buNone/>
            </a:pPr>
            <a:endParaRPr dirty="0"/>
          </a:p>
          <a:p>
            <a:pPr marL="0" lvl="0" indent="0" algn="l" rtl="0">
              <a:spcBef>
                <a:spcPts val="640"/>
              </a:spcBef>
              <a:spcAft>
                <a:spcPts val="0"/>
              </a:spcAft>
              <a:buClr>
                <a:schemeClr val="dk1"/>
              </a:buClr>
              <a:buSzPts val="3200"/>
              <a:buNone/>
            </a:pPr>
            <a:endParaRPr dirty="0"/>
          </a:p>
        </p:txBody>
      </p:sp>
      <p:sp>
        <p:nvSpPr>
          <p:cNvPr id="192" name="Google Shape;192;p38"/>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dirty="0"/>
              <a:t>EdgeUBadges</a:t>
            </a:r>
            <a:endParaRPr dirty="0"/>
          </a:p>
        </p:txBody>
      </p:sp>
      <p:pic>
        <p:nvPicPr>
          <p:cNvPr id="193" name="Google Shape;193;p38"/>
          <p:cNvPicPr preferRelativeResize="0"/>
          <p:nvPr/>
        </p:nvPicPr>
        <p:blipFill rotWithShape="1">
          <a:blip r:embed="rId3">
            <a:alphaModFix/>
          </a:blip>
          <a:srcRect/>
          <a:stretch/>
        </p:blipFill>
        <p:spPr>
          <a:xfrm>
            <a:off x="5734050" y="1143000"/>
            <a:ext cx="1900238" cy="2171700"/>
          </a:xfrm>
          <a:prstGeom prst="rect">
            <a:avLst/>
          </a:prstGeom>
          <a:noFill/>
          <a:ln>
            <a:noFill/>
          </a:ln>
        </p:spPr>
      </p:pic>
      <p:sp>
        <p:nvSpPr>
          <p:cNvPr id="194" name="Google Shape;194;p38"/>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12</a:t>
            </a:fld>
            <a:endParaRPr dirty="0">
              <a:solidFill>
                <a:schemeClr val="lt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39"/>
          <p:cNvSpPr txBox="1">
            <a:spLocks noGrp="1"/>
          </p:cNvSpPr>
          <p:nvPr>
            <p:ph type="body" idx="1"/>
          </p:nvPr>
        </p:nvSpPr>
        <p:spPr>
          <a:xfrm>
            <a:off x="457200" y="1200150"/>
            <a:ext cx="4989900" cy="2857500"/>
          </a:xfrm>
          <a:prstGeom prst="rect">
            <a:avLst/>
          </a:prstGeom>
          <a:noFill/>
          <a:ln>
            <a:noFill/>
          </a:ln>
        </p:spPr>
        <p:txBody>
          <a:bodyPr spcFirstLastPara="1" wrap="square" lIns="91425" tIns="45700" rIns="91425" bIns="45700" anchor="t" anchorCtr="0">
            <a:noAutofit/>
          </a:bodyPr>
          <a:lstStyle/>
          <a:p>
            <a:pPr marL="342900" lvl="0" indent="-292100" algn="l" rtl="0">
              <a:spcBef>
                <a:spcPts val="640"/>
              </a:spcBef>
              <a:spcAft>
                <a:spcPts val="0"/>
              </a:spcAft>
              <a:buClr>
                <a:schemeClr val="dk1"/>
              </a:buClr>
              <a:buSzPts val="2400"/>
              <a:buChar char="•"/>
            </a:pPr>
            <a:r>
              <a:rPr lang="en" sz="2400"/>
              <a:t>What did we ask faculty to do?</a:t>
            </a:r>
            <a:endParaRPr sz="2400" dirty="0"/>
          </a:p>
          <a:p>
            <a:pPr marL="742950" lvl="1" indent="-234950" algn="l" rtl="0">
              <a:spcBef>
                <a:spcPts val="640"/>
              </a:spcBef>
              <a:spcAft>
                <a:spcPts val="0"/>
              </a:spcAft>
              <a:buSzPts val="2000"/>
              <a:buChar char="–"/>
            </a:pPr>
            <a:r>
              <a:rPr lang="en" sz="2000"/>
              <a:t>Use the system for their own learning and develop or improve their tech skills</a:t>
            </a:r>
            <a:endParaRPr sz="2000" dirty="0"/>
          </a:p>
          <a:p>
            <a:pPr marL="742950" lvl="1" indent="-234950" algn="l" rtl="0">
              <a:spcBef>
                <a:spcPts val="640"/>
              </a:spcBef>
              <a:spcAft>
                <a:spcPts val="0"/>
              </a:spcAft>
              <a:buSzPts val="2000"/>
              <a:buChar char="–"/>
            </a:pPr>
            <a:r>
              <a:rPr lang="en" sz="2000"/>
              <a:t>Incorporate the use of Badges in their teaching as a way to engage candidates in their learning</a:t>
            </a:r>
            <a:endParaRPr sz="2000" dirty="0"/>
          </a:p>
          <a:p>
            <a:pPr marL="0" lvl="0" indent="0" algn="l" rtl="0">
              <a:spcBef>
                <a:spcPts val="640"/>
              </a:spcBef>
              <a:spcAft>
                <a:spcPts val="0"/>
              </a:spcAft>
              <a:buClr>
                <a:schemeClr val="dk1"/>
              </a:buClr>
              <a:buSzPts val="3200"/>
              <a:buNone/>
            </a:pPr>
            <a:endParaRPr dirty="0"/>
          </a:p>
        </p:txBody>
      </p:sp>
      <p:sp>
        <p:nvSpPr>
          <p:cNvPr id="200" name="Google Shape;200;p39"/>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a:t>EdgeUBadges</a:t>
            </a:r>
            <a:endParaRPr dirty="0"/>
          </a:p>
        </p:txBody>
      </p:sp>
      <p:pic>
        <p:nvPicPr>
          <p:cNvPr id="201" name="Google Shape;201;p39"/>
          <p:cNvPicPr preferRelativeResize="0"/>
          <p:nvPr/>
        </p:nvPicPr>
        <p:blipFill rotWithShape="1">
          <a:blip r:embed="rId3">
            <a:alphaModFix/>
          </a:blip>
          <a:srcRect/>
          <a:stretch/>
        </p:blipFill>
        <p:spPr>
          <a:xfrm>
            <a:off x="5734050" y="1143000"/>
            <a:ext cx="1900238" cy="2171700"/>
          </a:xfrm>
          <a:prstGeom prst="rect">
            <a:avLst/>
          </a:prstGeom>
          <a:noFill/>
          <a:ln>
            <a:noFill/>
          </a:ln>
        </p:spPr>
      </p:pic>
      <p:sp>
        <p:nvSpPr>
          <p:cNvPr id="202" name="Google Shape;202;p39"/>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13</a:t>
            </a:fld>
            <a:endParaRPr dirty="0">
              <a:solidFill>
                <a:schemeClr val="lt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40"/>
          <p:cNvSpPr txBox="1">
            <a:spLocks noGrp="1"/>
          </p:cNvSpPr>
          <p:nvPr>
            <p:ph type="body" idx="1"/>
          </p:nvPr>
        </p:nvSpPr>
        <p:spPr>
          <a:xfrm>
            <a:off x="457200" y="1200150"/>
            <a:ext cx="4989900" cy="2857500"/>
          </a:xfrm>
          <a:prstGeom prst="rect">
            <a:avLst/>
          </a:prstGeom>
          <a:noFill/>
          <a:ln>
            <a:noFill/>
          </a:ln>
        </p:spPr>
        <p:txBody>
          <a:bodyPr spcFirstLastPara="1" wrap="square" lIns="91425" tIns="45700" rIns="91425" bIns="45700" anchor="t" anchorCtr="0">
            <a:noAutofit/>
          </a:bodyPr>
          <a:lstStyle/>
          <a:p>
            <a:pPr marL="342900" lvl="0" indent="-292100" algn="l" rtl="0">
              <a:spcBef>
                <a:spcPts val="640"/>
              </a:spcBef>
              <a:spcAft>
                <a:spcPts val="0"/>
              </a:spcAft>
              <a:buClr>
                <a:schemeClr val="dk1"/>
              </a:buClr>
              <a:buSzPts val="2400"/>
              <a:buChar char="•"/>
            </a:pPr>
            <a:r>
              <a:rPr lang="en" sz="2400"/>
              <a:t>What did we ask candidates to do?</a:t>
            </a:r>
            <a:endParaRPr sz="2400" dirty="0"/>
          </a:p>
          <a:p>
            <a:pPr marL="742950" lvl="1" indent="-234950" algn="l" rtl="0">
              <a:spcBef>
                <a:spcPts val="640"/>
              </a:spcBef>
              <a:spcAft>
                <a:spcPts val="0"/>
              </a:spcAft>
              <a:buSzPts val="2000"/>
              <a:buChar char="–"/>
            </a:pPr>
            <a:r>
              <a:rPr lang="en" sz="2000"/>
              <a:t>Use the system for their own learning and develop or improve upon their technology skills</a:t>
            </a:r>
            <a:endParaRPr sz="2000" dirty="0"/>
          </a:p>
          <a:p>
            <a:pPr marL="742950" lvl="1" indent="-234950" algn="l" rtl="0">
              <a:spcBef>
                <a:spcPts val="640"/>
              </a:spcBef>
              <a:spcAft>
                <a:spcPts val="0"/>
              </a:spcAft>
              <a:buSzPts val="2000"/>
              <a:buChar char="–"/>
            </a:pPr>
            <a:r>
              <a:rPr lang="en" sz="2000"/>
              <a:t>Incorporate what they learned from the use of Badges in their lessons taught to students to heighten engagement</a:t>
            </a:r>
            <a:endParaRPr sz="2000" dirty="0"/>
          </a:p>
          <a:p>
            <a:pPr marL="0" lvl="0" indent="0" algn="l" rtl="0">
              <a:spcBef>
                <a:spcPts val="640"/>
              </a:spcBef>
              <a:spcAft>
                <a:spcPts val="0"/>
              </a:spcAft>
              <a:buClr>
                <a:schemeClr val="dk1"/>
              </a:buClr>
              <a:buSzPts val="3200"/>
              <a:buNone/>
            </a:pPr>
            <a:endParaRPr dirty="0"/>
          </a:p>
        </p:txBody>
      </p:sp>
      <p:sp>
        <p:nvSpPr>
          <p:cNvPr id="208" name="Google Shape;208;p40"/>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a:t>EdgeUBadges</a:t>
            </a:r>
            <a:endParaRPr dirty="0"/>
          </a:p>
        </p:txBody>
      </p:sp>
      <p:pic>
        <p:nvPicPr>
          <p:cNvPr id="209" name="Google Shape;209;p40"/>
          <p:cNvPicPr preferRelativeResize="0"/>
          <p:nvPr/>
        </p:nvPicPr>
        <p:blipFill rotWithShape="1">
          <a:blip r:embed="rId3">
            <a:alphaModFix/>
          </a:blip>
          <a:srcRect/>
          <a:stretch/>
        </p:blipFill>
        <p:spPr>
          <a:xfrm>
            <a:off x="5734050" y="1143000"/>
            <a:ext cx="1900238" cy="2171700"/>
          </a:xfrm>
          <a:prstGeom prst="rect">
            <a:avLst/>
          </a:prstGeom>
          <a:noFill/>
          <a:ln>
            <a:noFill/>
          </a:ln>
        </p:spPr>
      </p:pic>
      <p:sp>
        <p:nvSpPr>
          <p:cNvPr id="210" name="Google Shape;210;p40"/>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14</a:t>
            </a:fld>
            <a:endParaRPr dirty="0">
              <a:solidFill>
                <a:schemeClr val="lt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41"/>
          <p:cNvSpPr txBox="1">
            <a:spLocks noGrp="1"/>
          </p:cNvSpPr>
          <p:nvPr>
            <p:ph type="body" idx="1"/>
          </p:nvPr>
        </p:nvSpPr>
        <p:spPr>
          <a:xfrm>
            <a:off x="217700" y="877500"/>
            <a:ext cx="8740500" cy="3180300"/>
          </a:xfrm>
          <a:prstGeom prst="rect">
            <a:avLst/>
          </a:prstGeom>
          <a:noFill/>
          <a:ln>
            <a:noFill/>
          </a:ln>
        </p:spPr>
        <p:txBody>
          <a:bodyPr spcFirstLastPara="1" wrap="square" lIns="91425" tIns="45700" rIns="91425" bIns="45700" anchor="t" anchorCtr="0">
            <a:noAutofit/>
          </a:bodyPr>
          <a:lstStyle/>
          <a:p>
            <a:pPr marL="342900" lvl="0" indent="0" algn="l" rtl="0">
              <a:spcBef>
                <a:spcPts val="0"/>
              </a:spcBef>
              <a:spcAft>
                <a:spcPts val="0"/>
              </a:spcAft>
              <a:buNone/>
            </a:pPr>
            <a:r>
              <a:rPr lang="en" sz="2800" dirty="0"/>
              <a:t>How EdgeUBadges’ use evolved in School of Education </a:t>
            </a:r>
            <a:endParaRPr sz="2800" dirty="0"/>
          </a:p>
          <a:p>
            <a:pPr marL="0" lvl="0" indent="0" algn="l" rtl="0">
              <a:spcBef>
                <a:spcPts val="0"/>
              </a:spcBef>
              <a:spcAft>
                <a:spcPts val="0"/>
              </a:spcAft>
              <a:buNone/>
            </a:pPr>
            <a:endParaRPr sz="2800" dirty="0"/>
          </a:p>
          <a:p>
            <a:pPr marL="457200" lvl="0" indent="-387350" algn="l" rtl="0">
              <a:spcBef>
                <a:spcPts val="0"/>
              </a:spcBef>
              <a:spcAft>
                <a:spcPts val="0"/>
              </a:spcAft>
              <a:buSzPts val="2500"/>
              <a:buAutoNum type="arabicPeriod"/>
            </a:pPr>
            <a:r>
              <a:rPr lang="en" sz="2400" dirty="0"/>
              <a:t>Used as a way to increase use of tech in candidates’ lessons</a:t>
            </a:r>
            <a:endParaRPr sz="2400" dirty="0"/>
          </a:p>
          <a:p>
            <a:pPr marL="457200" lvl="0" indent="-361950" algn="l" rtl="0">
              <a:spcBef>
                <a:spcPts val="0"/>
              </a:spcBef>
              <a:spcAft>
                <a:spcPts val="0"/>
              </a:spcAft>
              <a:buSzPts val="2100"/>
              <a:buAutoNum type="arabicPeriod"/>
            </a:pPr>
            <a:r>
              <a:rPr lang="en" sz="2400" dirty="0"/>
              <a:t>Used as a way to engage our candidates during the pandemic</a:t>
            </a:r>
            <a:endParaRPr sz="2400" dirty="0"/>
          </a:p>
          <a:p>
            <a:pPr marL="457200" lvl="0" indent="-361950" algn="l" rtl="0">
              <a:spcBef>
                <a:spcPts val="0"/>
              </a:spcBef>
              <a:spcAft>
                <a:spcPts val="0"/>
              </a:spcAft>
              <a:buSzPts val="2100"/>
              <a:buAutoNum type="arabicPeriod"/>
            </a:pPr>
            <a:r>
              <a:rPr lang="en" sz="2400" dirty="0"/>
              <a:t>Used as way for our candidates to engage their students during the pandemic and beyond</a:t>
            </a:r>
            <a:endParaRPr sz="2400" dirty="0"/>
          </a:p>
          <a:p>
            <a:pPr marL="457200" lvl="0" indent="-361950" algn="l" rtl="0">
              <a:spcBef>
                <a:spcPts val="0"/>
              </a:spcBef>
              <a:spcAft>
                <a:spcPts val="0"/>
              </a:spcAft>
              <a:buSzPts val="2100"/>
              <a:buAutoNum type="arabicPeriod"/>
            </a:pPr>
            <a:r>
              <a:rPr lang="en" sz="2400" dirty="0"/>
              <a:t>Used a way to complete conference requirements as conferences were virtual and </a:t>
            </a:r>
            <a:r>
              <a:rPr lang="en-US" sz="2400" dirty="0"/>
              <a:t>could </a:t>
            </a:r>
            <a:r>
              <a:rPr lang="en" sz="2400" dirty="0"/>
              <a:t>be cost-prohibitive</a:t>
            </a:r>
            <a:endParaRPr sz="2400" dirty="0"/>
          </a:p>
          <a:p>
            <a:pPr marL="342900" lvl="0" indent="-139700" algn="l" rtl="0">
              <a:spcBef>
                <a:spcPts val="640"/>
              </a:spcBef>
              <a:spcAft>
                <a:spcPts val="0"/>
              </a:spcAft>
              <a:buClr>
                <a:schemeClr val="dk1"/>
              </a:buClr>
              <a:buSzPts val="3200"/>
              <a:buNone/>
            </a:pPr>
            <a:endParaRPr dirty="0"/>
          </a:p>
        </p:txBody>
      </p:sp>
      <p:sp>
        <p:nvSpPr>
          <p:cNvPr id="216" name="Google Shape;216;p41"/>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a:t>Professional Development</a:t>
            </a:r>
            <a:endParaRPr dirty="0"/>
          </a:p>
        </p:txBody>
      </p:sp>
      <p:sp>
        <p:nvSpPr>
          <p:cNvPr id="217" name="Google Shape;217;p41"/>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15</a:t>
            </a:fld>
            <a:endParaRPr dirty="0">
              <a:solidFill>
                <a:schemeClr val="lt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42"/>
          <p:cNvSpPr txBox="1">
            <a:spLocks noGrp="1"/>
          </p:cNvSpPr>
          <p:nvPr>
            <p:ph type="body" idx="1"/>
          </p:nvPr>
        </p:nvSpPr>
        <p:spPr>
          <a:xfrm>
            <a:off x="457200" y="1063228"/>
            <a:ext cx="8229600" cy="2994300"/>
          </a:xfrm>
          <a:prstGeom prst="rect">
            <a:avLst/>
          </a:prstGeom>
          <a:noFill/>
          <a:ln>
            <a:noFill/>
          </a:ln>
        </p:spPr>
        <p:txBody>
          <a:bodyPr spcFirstLastPara="1" wrap="square" lIns="91425" tIns="45700" rIns="91425" bIns="45700" anchor="t" anchorCtr="0">
            <a:noAutofit/>
          </a:bodyPr>
          <a:lstStyle/>
          <a:p>
            <a:pPr marL="342900" lvl="0" indent="-311150" algn="l" rtl="0">
              <a:spcBef>
                <a:spcPts val="0"/>
              </a:spcBef>
              <a:spcAft>
                <a:spcPts val="0"/>
              </a:spcAft>
              <a:buClr>
                <a:schemeClr val="dk1"/>
              </a:buClr>
              <a:buSzPts val="2700"/>
              <a:buChar char="•"/>
            </a:pPr>
            <a:r>
              <a:rPr lang="en" sz="2700"/>
              <a:t>To what extent was the system used in our programs for our faculty, candidates, and students?</a:t>
            </a:r>
            <a:endParaRPr sz="2700" dirty="0"/>
          </a:p>
          <a:p>
            <a:pPr marL="342900" lvl="0" indent="-311150" algn="l" rtl="0">
              <a:spcBef>
                <a:spcPts val="0"/>
              </a:spcBef>
              <a:spcAft>
                <a:spcPts val="0"/>
              </a:spcAft>
              <a:buSzPts val="2700"/>
              <a:buChar char="•"/>
            </a:pPr>
            <a:r>
              <a:rPr lang="en" sz="2700"/>
              <a:t>In what ways was the system used in our programs?</a:t>
            </a:r>
            <a:endParaRPr sz="2700" dirty="0"/>
          </a:p>
          <a:p>
            <a:pPr marL="342900" lvl="0" indent="-311150" algn="l" rtl="0">
              <a:spcBef>
                <a:spcPts val="0"/>
              </a:spcBef>
              <a:spcAft>
                <a:spcPts val="0"/>
              </a:spcAft>
              <a:buSzPts val="2700"/>
              <a:buChar char="•"/>
            </a:pPr>
            <a:r>
              <a:rPr lang="en" sz="2700"/>
              <a:t>What benefits or drawbacks did users see with the system?</a:t>
            </a:r>
            <a:endParaRPr sz="2700" dirty="0"/>
          </a:p>
        </p:txBody>
      </p:sp>
      <p:sp>
        <p:nvSpPr>
          <p:cNvPr id="223" name="Google Shape;223;p42"/>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a:t>Inquiry</a:t>
            </a:r>
            <a:endParaRPr dirty="0"/>
          </a:p>
        </p:txBody>
      </p:sp>
      <p:sp>
        <p:nvSpPr>
          <p:cNvPr id="224" name="Google Shape;224;p42"/>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16</a:t>
            </a:fld>
            <a:endParaRPr dirty="0">
              <a:solidFill>
                <a:schemeClr val="lt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43"/>
          <p:cNvSpPr txBox="1">
            <a:spLocks noGrp="1"/>
          </p:cNvSpPr>
          <p:nvPr>
            <p:ph type="body" idx="1"/>
          </p:nvPr>
        </p:nvSpPr>
        <p:spPr>
          <a:xfrm>
            <a:off x="457200" y="1063225"/>
            <a:ext cx="8229600" cy="2832600"/>
          </a:xfrm>
          <a:prstGeom prst="rect">
            <a:avLst/>
          </a:prstGeom>
          <a:noFill/>
          <a:ln>
            <a:noFill/>
          </a:ln>
        </p:spPr>
        <p:txBody>
          <a:bodyPr spcFirstLastPara="1" wrap="square" lIns="91425" tIns="45700" rIns="91425" bIns="45700" anchor="t" anchorCtr="0">
            <a:noAutofit/>
          </a:bodyPr>
          <a:lstStyle/>
          <a:p>
            <a:pPr marL="342900" lvl="0" indent="-279400" algn="l" rtl="0">
              <a:spcBef>
                <a:spcPts val="0"/>
              </a:spcBef>
              <a:spcAft>
                <a:spcPts val="0"/>
              </a:spcAft>
              <a:buSzPts val="2200"/>
              <a:buChar char="•"/>
            </a:pPr>
            <a:r>
              <a:rPr lang="en" sz="2200"/>
              <a:t>Examined overall use data provided by EdgeUBadges</a:t>
            </a:r>
            <a:endParaRPr sz="2200" dirty="0"/>
          </a:p>
          <a:p>
            <a:pPr marL="342900" lvl="0" indent="-279400" algn="l" rtl="0">
              <a:spcBef>
                <a:spcPts val="0"/>
              </a:spcBef>
              <a:spcAft>
                <a:spcPts val="0"/>
              </a:spcAft>
              <a:buClr>
                <a:schemeClr val="dk1"/>
              </a:buClr>
              <a:buSzPts val="2200"/>
              <a:buChar char="•"/>
            </a:pPr>
            <a:r>
              <a:rPr lang="en" sz="2200"/>
              <a:t>Used a survey for faculty and candidates with 5-pt. Likert scale and open-ended questions</a:t>
            </a:r>
            <a:endParaRPr sz="2200" dirty="0"/>
          </a:p>
          <a:p>
            <a:pPr marL="342900" lvl="0" indent="-279400" algn="l" rtl="0">
              <a:spcBef>
                <a:spcPts val="0"/>
              </a:spcBef>
              <a:spcAft>
                <a:spcPts val="0"/>
              </a:spcAft>
              <a:buSzPts val="2200"/>
              <a:buChar char="•"/>
            </a:pPr>
            <a:r>
              <a:rPr lang="en" sz="2200"/>
              <a:t>All responses done anonymously</a:t>
            </a:r>
            <a:endParaRPr sz="2200" dirty="0"/>
          </a:p>
          <a:p>
            <a:pPr marL="342900" lvl="0" indent="-279400" algn="l" rtl="0">
              <a:spcBef>
                <a:spcPts val="0"/>
              </a:spcBef>
              <a:spcAft>
                <a:spcPts val="0"/>
              </a:spcAft>
              <a:buSzPts val="2200"/>
              <a:buChar char="•"/>
            </a:pPr>
            <a:r>
              <a:rPr lang="en" sz="2200"/>
              <a:t>Asked students about their rank and licensure</a:t>
            </a:r>
            <a:endParaRPr sz="2200" dirty="0"/>
          </a:p>
          <a:p>
            <a:pPr marL="342900" lvl="0" indent="-279400" algn="l" rtl="0">
              <a:spcBef>
                <a:spcPts val="0"/>
              </a:spcBef>
              <a:spcAft>
                <a:spcPts val="0"/>
              </a:spcAft>
              <a:buSzPts val="2200"/>
              <a:buChar char="•"/>
            </a:pPr>
            <a:r>
              <a:rPr lang="en" sz="2200"/>
              <a:t>Asked faculty to specify in which licensure area they mainly worked</a:t>
            </a:r>
            <a:endParaRPr sz="2200" dirty="0"/>
          </a:p>
          <a:p>
            <a:pPr marL="0" lvl="0" indent="0" algn="l" rtl="0">
              <a:spcBef>
                <a:spcPts val="0"/>
              </a:spcBef>
              <a:spcAft>
                <a:spcPts val="0"/>
              </a:spcAft>
              <a:buNone/>
            </a:pPr>
            <a:r>
              <a:rPr lang="en" sz="2200"/>
              <a:t>       </a:t>
            </a:r>
            <a:endParaRPr sz="2200" dirty="0">
              <a:solidFill>
                <a:srgbClr val="FF0000"/>
              </a:solidFill>
            </a:endParaRPr>
          </a:p>
        </p:txBody>
      </p:sp>
      <p:sp>
        <p:nvSpPr>
          <p:cNvPr id="230" name="Google Shape;230;p43"/>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a:t>Methodology</a:t>
            </a:r>
            <a:endParaRPr dirty="0"/>
          </a:p>
        </p:txBody>
      </p:sp>
      <p:sp>
        <p:nvSpPr>
          <p:cNvPr id="231" name="Google Shape;231;p43"/>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17</a:t>
            </a:fld>
            <a:endParaRPr dirty="0">
              <a:solidFill>
                <a:schemeClr val="lt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44"/>
          <p:cNvSpPr txBox="1">
            <a:spLocks noGrp="1"/>
          </p:cNvSpPr>
          <p:nvPr>
            <p:ph type="title"/>
          </p:nvPr>
        </p:nvSpPr>
        <p:spPr>
          <a:xfrm>
            <a:off x="327175" y="-115150"/>
            <a:ext cx="8229600" cy="5856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sz="3200" dirty="0"/>
              <a:t>EdgeUBadges Use:</a:t>
            </a:r>
            <a:r>
              <a:rPr lang="en" dirty="0"/>
              <a:t> </a:t>
            </a:r>
            <a:r>
              <a:rPr lang="en" sz="3200" dirty="0"/>
              <a:t>Statistics    </a:t>
            </a:r>
            <a:r>
              <a:rPr lang="en" sz="2000" dirty="0"/>
              <a:t>7/2020 – 9/2023</a:t>
            </a:r>
            <a:endParaRPr sz="2000" dirty="0"/>
          </a:p>
        </p:txBody>
      </p:sp>
      <p:sp>
        <p:nvSpPr>
          <p:cNvPr id="237" name="Google Shape;237;p44"/>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18</a:t>
            </a:fld>
            <a:endParaRPr dirty="0">
              <a:solidFill>
                <a:schemeClr val="lt1"/>
              </a:solidFill>
            </a:endParaRPr>
          </a:p>
        </p:txBody>
      </p:sp>
      <p:graphicFrame>
        <p:nvGraphicFramePr>
          <p:cNvPr id="238" name="Google Shape;238;p44"/>
          <p:cNvGraphicFramePr/>
          <p:nvPr>
            <p:extLst>
              <p:ext uri="{D42A27DB-BD31-4B8C-83A1-F6EECF244321}">
                <p14:modId xmlns:p14="http://schemas.microsoft.com/office/powerpoint/2010/main" val="2800383799"/>
              </p:ext>
            </p:extLst>
          </p:nvPr>
        </p:nvGraphicFramePr>
        <p:xfrm>
          <a:off x="967740" y="795230"/>
          <a:ext cx="7368540" cy="3037630"/>
        </p:xfrm>
        <a:graphic>
          <a:graphicData uri="http://schemas.openxmlformats.org/drawingml/2006/table">
            <a:tbl>
              <a:tblPr>
                <a:noFill/>
                <a:tableStyleId>{5951B5AB-D001-42F7-B342-E1BE3AE8AF39}</a:tableStyleId>
              </a:tblPr>
              <a:tblGrid>
                <a:gridCol w="6230992">
                  <a:extLst>
                    <a:ext uri="{9D8B030D-6E8A-4147-A177-3AD203B41FA5}">
                      <a16:colId xmlns:a16="http://schemas.microsoft.com/office/drawing/2014/main" val="20000"/>
                    </a:ext>
                  </a:extLst>
                </a:gridCol>
                <a:gridCol w="1137548">
                  <a:extLst>
                    <a:ext uri="{9D8B030D-6E8A-4147-A177-3AD203B41FA5}">
                      <a16:colId xmlns:a16="http://schemas.microsoft.com/office/drawing/2014/main" val="20001"/>
                    </a:ext>
                  </a:extLst>
                </a:gridCol>
              </a:tblGrid>
              <a:tr h="607526">
                <a:tc>
                  <a:txBody>
                    <a:bodyPr/>
                    <a:lstStyle/>
                    <a:p>
                      <a:pPr marL="0" lvl="0" indent="0" algn="l" rtl="0">
                        <a:spcBef>
                          <a:spcPts val="0"/>
                        </a:spcBef>
                        <a:spcAft>
                          <a:spcPts val="0"/>
                        </a:spcAft>
                        <a:buClr>
                          <a:schemeClr val="dk1"/>
                        </a:buClr>
                        <a:buSzPts val="1100"/>
                        <a:buFont typeface="Arial"/>
                        <a:buNone/>
                      </a:pPr>
                      <a:r>
                        <a:rPr lang="en" sz="2400">
                          <a:solidFill>
                            <a:schemeClr val="dk1"/>
                          </a:solidFill>
                          <a:latin typeface="Calibri"/>
                          <a:ea typeface="Calibri"/>
                          <a:cs typeface="Calibri"/>
                          <a:sym typeface="Calibri"/>
                        </a:rPr>
                        <a:t>Cumulative total points</a:t>
                      </a:r>
                      <a:endParaRPr sz="2400" dirty="0"/>
                    </a:p>
                  </a:txBody>
                  <a:tcPr marL="91425" marR="91425" marT="91425" marB="91425"/>
                </a:tc>
                <a:tc>
                  <a:txBody>
                    <a:bodyPr/>
                    <a:lstStyle/>
                    <a:p>
                      <a:pPr marL="0" lvl="0" indent="0" algn="l" rtl="0">
                        <a:spcBef>
                          <a:spcPts val="0"/>
                        </a:spcBef>
                        <a:spcAft>
                          <a:spcPts val="0"/>
                        </a:spcAft>
                        <a:buNone/>
                      </a:pPr>
                      <a:r>
                        <a:rPr lang="en" sz="2400" dirty="0"/>
                        <a:t>985</a:t>
                      </a:r>
                      <a:endParaRPr sz="2400" dirty="0"/>
                    </a:p>
                  </a:txBody>
                  <a:tcPr marL="91425" marR="91425" marT="91425" marB="91425"/>
                </a:tc>
                <a:extLst>
                  <a:ext uri="{0D108BD9-81ED-4DB2-BD59-A6C34878D82A}">
                    <a16:rowId xmlns:a16="http://schemas.microsoft.com/office/drawing/2014/main" val="10000"/>
                  </a:ext>
                </a:extLst>
              </a:tr>
              <a:tr h="607526">
                <a:tc>
                  <a:txBody>
                    <a:bodyPr/>
                    <a:lstStyle/>
                    <a:p>
                      <a:pPr marL="0" lvl="0" indent="0" algn="l" rtl="0">
                        <a:spcBef>
                          <a:spcPts val="0"/>
                        </a:spcBef>
                        <a:spcAft>
                          <a:spcPts val="0"/>
                        </a:spcAft>
                        <a:buClr>
                          <a:schemeClr val="dk1"/>
                        </a:buClr>
                        <a:buSzPts val="1100"/>
                        <a:buFont typeface="Arial"/>
                        <a:buNone/>
                      </a:pPr>
                      <a:r>
                        <a:rPr lang="en" sz="2400">
                          <a:solidFill>
                            <a:schemeClr val="dk1"/>
                          </a:solidFill>
                          <a:latin typeface="Calibri"/>
                          <a:ea typeface="Calibri"/>
                          <a:cs typeface="Calibri"/>
                          <a:sym typeface="Calibri"/>
                        </a:rPr>
                        <a:t>Total professional learning hours</a:t>
                      </a:r>
                      <a:endParaRPr sz="2400" dirty="0"/>
                    </a:p>
                  </a:txBody>
                  <a:tcPr marL="91425" marR="91425" marT="91425" marB="91425"/>
                </a:tc>
                <a:tc>
                  <a:txBody>
                    <a:bodyPr/>
                    <a:lstStyle/>
                    <a:p>
                      <a:pPr marL="0" lvl="0" indent="0" algn="l" rtl="0">
                        <a:spcBef>
                          <a:spcPts val="0"/>
                        </a:spcBef>
                        <a:spcAft>
                          <a:spcPts val="0"/>
                        </a:spcAft>
                        <a:buNone/>
                      </a:pPr>
                      <a:r>
                        <a:rPr lang="en" sz="2400" dirty="0"/>
                        <a:t>246.25</a:t>
                      </a:r>
                      <a:endParaRPr sz="2400" dirty="0"/>
                    </a:p>
                  </a:txBody>
                  <a:tcPr marL="91425" marR="91425" marT="91425" marB="91425"/>
                </a:tc>
                <a:extLst>
                  <a:ext uri="{0D108BD9-81ED-4DB2-BD59-A6C34878D82A}">
                    <a16:rowId xmlns:a16="http://schemas.microsoft.com/office/drawing/2014/main" val="10001"/>
                  </a:ext>
                </a:extLst>
              </a:tr>
              <a:tr h="607526">
                <a:tc>
                  <a:txBody>
                    <a:bodyPr/>
                    <a:lstStyle/>
                    <a:p>
                      <a:pPr marL="0" lvl="0" indent="0" algn="l" rtl="0">
                        <a:spcBef>
                          <a:spcPts val="0"/>
                        </a:spcBef>
                        <a:spcAft>
                          <a:spcPts val="0"/>
                        </a:spcAft>
                        <a:buClr>
                          <a:schemeClr val="dk1"/>
                        </a:buClr>
                        <a:buSzPts val="1100"/>
                        <a:buFont typeface="Arial"/>
                        <a:buNone/>
                      </a:pPr>
                      <a:r>
                        <a:rPr lang="en" sz="2400">
                          <a:solidFill>
                            <a:schemeClr val="dk1"/>
                          </a:solidFill>
                          <a:latin typeface="Calibri"/>
                          <a:ea typeface="Calibri"/>
                          <a:cs typeface="Calibri"/>
                          <a:sym typeface="Calibri"/>
                        </a:rPr>
                        <a:t>Estimated classroom impact hours</a:t>
                      </a:r>
                      <a:endParaRPr sz="2400" dirty="0"/>
                    </a:p>
                  </a:txBody>
                  <a:tcPr marL="91425" marR="91425" marT="91425" marB="91425"/>
                </a:tc>
                <a:tc>
                  <a:txBody>
                    <a:bodyPr/>
                    <a:lstStyle/>
                    <a:p>
                      <a:pPr marL="0" lvl="0" indent="0" algn="l" rtl="0">
                        <a:spcBef>
                          <a:spcPts val="0"/>
                        </a:spcBef>
                        <a:spcAft>
                          <a:spcPts val="0"/>
                        </a:spcAft>
                        <a:buNone/>
                      </a:pPr>
                      <a:r>
                        <a:rPr lang="en" sz="2400" dirty="0"/>
                        <a:t>492.5</a:t>
                      </a:r>
                      <a:endParaRPr sz="2400" dirty="0"/>
                    </a:p>
                  </a:txBody>
                  <a:tcPr marL="91425" marR="91425" marT="91425" marB="91425"/>
                </a:tc>
                <a:extLst>
                  <a:ext uri="{0D108BD9-81ED-4DB2-BD59-A6C34878D82A}">
                    <a16:rowId xmlns:a16="http://schemas.microsoft.com/office/drawing/2014/main" val="10002"/>
                  </a:ext>
                </a:extLst>
              </a:tr>
              <a:tr h="607526">
                <a:tc>
                  <a:txBody>
                    <a:bodyPr/>
                    <a:lstStyle/>
                    <a:p>
                      <a:pPr marL="0" lvl="0" indent="0" algn="l" rtl="0">
                        <a:spcBef>
                          <a:spcPts val="0"/>
                        </a:spcBef>
                        <a:spcAft>
                          <a:spcPts val="0"/>
                        </a:spcAft>
                        <a:buClr>
                          <a:schemeClr val="dk1"/>
                        </a:buClr>
                        <a:buSzPts val="1100"/>
                        <a:buFont typeface="Arial"/>
                        <a:buNone/>
                      </a:pPr>
                      <a:r>
                        <a:rPr lang="en" sz="2400">
                          <a:solidFill>
                            <a:schemeClr val="dk1"/>
                          </a:solidFill>
                          <a:latin typeface="Calibri"/>
                          <a:ea typeface="Calibri"/>
                          <a:cs typeface="Calibri"/>
                          <a:sym typeface="Calibri"/>
                        </a:rPr>
                        <a:t>Selected time period total badges	</a:t>
                      </a:r>
                      <a:endParaRPr sz="2400" dirty="0"/>
                    </a:p>
                  </a:txBody>
                  <a:tcPr marL="91425" marR="91425" marT="91425" marB="91425"/>
                </a:tc>
                <a:tc>
                  <a:txBody>
                    <a:bodyPr/>
                    <a:lstStyle/>
                    <a:p>
                      <a:pPr marL="0" lvl="0" indent="0" algn="l" rtl="0">
                        <a:spcBef>
                          <a:spcPts val="0"/>
                        </a:spcBef>
                        <a:spcAft>
                          <a:spcPts val="0"/>
                        </a:spcAft>
                        <a:buNone/>
                      </a:pPr>
                      <a:r>
                        <a:rPr lang="en-US" sz="2400" dirty="0"/>
                        <a:t>426</a:t>
                      </a:r>
                      <a:endParaRPr sz="2400" dirty="0"/>
                    </a:p>
                  </a:txBody>
                  <a:tcPr marL="91425" marR="91425" marT="91425" marB="91425"/>
                </a:tc>
                <a:extLst>
                  <a:ext uri="{0D108BD9-81ED-4DB2-BD59-A6C34878D82A}">
                    <a16:rowId xmlns:a16="http://schemas.microsoft.com/office/drawing/2014/main" val="10004"/>
                  </a:ext>
                </a:extLst>
              </a:tr>
              <a:tr h="607526">
                <a:tc>
                  <a:txBody>
                    <a:bodyPr/>
                    <a:lstStyle/>
                    <a:p>
                      <a:pPr marL="0" lvl="0" indent="0" algn="l" rtl="0">
                        <a:spcBef>
                          <a:spcPts val="0"/>
                        </a:spcBef>
                        <a:spcAft>
                          <a:spcPts val="0"/>
                        </a:spcAft>
                        <a:buClr>
                          <a:schemeClr val="dk1"/>
                        </a:buClr>
                        <a:buSzPts val="1100"/>
                        <a:buFont typeface="Arial"/>
                        <a:buNone/>
                      </a:pPr>
                      <a:r>
                        <a:rPr lang="en" sz="2400">
                          <a:solidFill>
                            <a:schemeClr val="dk1"/>
                          </a:solidFill>
                          <a:latin typeface="Calibri"/>
                          <a:ea typeface="Calibri"/>
                          <a:cs typeface="Calibri"/>
                          <a:sym typeface="Calibri"/>
                        </a:rPr>
                        <a:t>Selected time period active users</a:t>
                      </a:r>
                      <a:endParaRPr sz="2400" dirty="0"/>
                    </a:p>
                  </a:txBody>
                  <a:tcPr marL="91425" marR="91425" marT="91425" marB="91425"/>
                </a:tc>
                <a:tc>
                  <a:txBody>
                    <a:bodyPr/>
                    <a:lstStyle/>
                    <a:p>
                      <a:pPr marL="0" lvl="0" indent="0" algn="l" rtl="0">
                        <a:spcBef>
                          <a:spcPts val="0"/>
                        </a:spcBef>
                        <a:spcAft>
                          <a:spcPts val="0"/>
                        </a:spcAft>
                        <a:buNone/>
                      </a:pPr>
                      <a:r>
                        <a:rPr lang="en" sz="2400" dirty="0"/>
                        <a:t>56</a:t>
                      </a:r>
                      <a:endParaRPr sz="2400" dirty="0"/>
                    </a:p>
                  </a:txBody>
                  <a:tcPr marL="91425" marR="91425" marT="91425" marB="91425"/>
                </a:tc>
                <a:extLst>
                  <a:ext uri="{0D108BD9-81ED-4DB2-BD59-A6C34878D82A}">
                    <a16:rowId xmlns:a16="http://schemas.microsoft.com/office/drawing/2014/main" val="10005"/>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3" name="Google Shape;243;p45"/>
          <p:cNvSpPr txBox="1">
            <a:spLocks noGrp="1"/>
          </p:cNvSpPr>
          <p:nvPr>
            <p:ph type="body" idx="1"/>
          </p:nvPr>
        </p:nvSpPr>
        <p:spPr>
          <a:xfrm>
            <a:off x="419175" y="1307350"/>
            <a:ext cx="3882300" cy="2443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sz="700" dirty="0"/>
          </a:p>
          <a:p>
            <a:pPr marL="342900" lvl="0" indent="-266700" algn="l" rtl="0">
              <a:lnSpc>
                <a:spcPct val="115000"/>
              </a:lnSpc>
              <a:spcBef>
                <a:spcPts val="1200"/>
              </a:spcBef>
              <a:spcAft>
                <a:spcPts val="0"/>
              </a:spcAft>
              <a:buSzPts val="2000"/>
              <a:buChar char="•"/>
            </a:pPr>
            <a:r>
              <a:rPr lang="en" sz="2000"/>
              <a:t>Google Drive Sharing Superstar</a:t>
            </a:r>
            <a:endParaRPr sz="2000" dirty="0"/>
          </a:p>
          <a:p>
            <a:pPr marL="342900" lvl="0" indent="-266700" algn="l" rtl="0">
              <a:lnSpc>
                <a:spcPct val="115000"/>
              </a:lnSpc>
              <a:spcBef>
                <a:spcPts val="0"/>
              </a:spcBef>
              <a:spcAft>
                <a:spcPts val="0"/>
              </a:spcAft>
              <a:buSzPts val="2000"/>
              <a:buChar char="•"/>
            </a:pPr>
            <a:r>
              <a:rPr lang="en" sz="2000"/>
              <a:t>Screenshot Specialist</a:t>
            </a:r>
            <a:endParaRPr sz="2000" dirty="0"/>
          </a:p>
          <a:p>
            <a:pPr marL="342900" lvl="0" indent="-266700" algn="l" rtl="0">
              <a:lnSpc>
                <a:spcPct val="115000"/>
              </a:lnSpc>
              <a:spcBef>
                <a:spcPts val="0"/>
              </a:spcBef>
              <a:spcAft>
                <a:spcPts val="0"/>
              </a:spcAft>
              <a:buSzPts val="2000"/>
              <a:buChar char="•"/>
            </a:pPr>
            <a:r>
              <a:rPr lang="en" sz="2000"/>
              <a:t>Incognito Anonymous</a:t>
            </a:r>
            <a:endParaRPr sz="2000" dirty="0"/>
          </a:p>
          <a:p>
            <a:pPr marL="342900" lvl="0" indent="-266700" algn="l" rtl="0">
              <a:lnSpc>
                <a:spcPct val="115000"/>
              </a:lnSpc>
              <a:spcBef>
                <a:spcPts val="0"/>
              </a:spcBef>
              <a:spcAft>
                <a:spcPts val="0"/>
              </a:spcAft>
              <a:buSzPts val="2000"/>
              <a:buChar char="•"/>
            </a:pPr>
            <a:r>
              <a:rPr lang="en" sz="2000"/>
              <a:t>Gmail Genius</a:t>
            </a:r>
            <a:endParaRPr sz="2000" dirty="0"/>
          </a:p>
          <a:p>
            <a:pPr marL="342900" lvl="0" indent="-266700" algn="l" rtl="0">
              <a:lnSpc>
                <a:spcPct val="115000"/>
              </a:lnSpc>
              <a:spcBef>
                <a:spcPts val="0"/>
              </a:spcBef>
              <a:spcAft>
                <a:spcPts val="0"/>
              </a:spcAft>
              <a:buSzPts val="2000"/>
              <a:buChar char="•"/>
            </a:pPr>
            <a:r>
              <a:rPr lang="en" sz="2000"/>
              <a:t>Google Calendar Clever</a:t>
            </a:r>
            <a:endParaRPr sz="2000" dirty="0"/>
          </a:p>
          <a:p>
            <a:pPr marL="342900" lvl="0" indent="-139700" algn="l" rtl="0">
              <a:spcBef>
                <a:spcPts val="1200"/>
              </a:spcBef>
              <a:spcAft>
                <a:spcPts val="0"/>
              </a:spcAft>
              <a:buClr>
                <a:schemeClr val="dk1"/>
              </a:buClr>
              <a:buSzPts val="3200"/>
              <a:buNone/>
            </a:pPr>
            <a:endParaRPr sz="1700" dirty="0"/>
          </a:p>
        </p:txBody>
      </p:sp>
      <p:sp>
        <p:nvSpPr>
          <p:cNvPr id="244" name="Google Shape;244;p45"/>
          <p:cNvSpPr txBox="1">
            <a:spLocks noGrp="1"/>
          </p:cNvSpPr>
          <p:nvPr>
            <p:ph type="title"/>
          </p:nvPr>
        </p:nvSpPr>
        <p:spPr>
          <a:xfrm>
            <a:off x="320250" y="213600"/>
            <a:ext cx="8229600" cy="12447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sz="3200" dirty="0"/>
              <a:t>EdgeUBadges Use:</a:t>
            </a:r>
            <a:r>
              <a:rPr lang="en" dirty="0"/>
              <a:t> </a:t>
            </a:r>
            <a:r>
              <a:rPr lang="en" sz="3200" dirty="0"/>
              <a:t>Top 10 Badges at MSJ</a:t>
            </a:r>
            <a:endParaRPr sz="3200" dirty="0"/>
          </a:p>
          <a:p>
            <a:pPr marL="0" lvl="0" indent="0" algn="ctr" rtl="0">
              <a:spcBef>
                <a:spcPts val="0"/>
              </a:spcBef>
              <a:spcAft>
                <a:spcPts val="0"/>
              </a:spcAft>
              <a:buNone/>
            </a:pPr>
            <a:r>
              <a:rPr lang="en" sz="3200" dirty="0"/>
              <a:t>				                                               </a:t>
            </a:r>
            <a:endParaRPr sz="2000" dirty="0"/>
          </a:p>
        </p:txBody>
      </p:sp>
      <p:sp>
        <p:nvSpPr>
          <p:cNvPr id="245" name="Google Shape;245;p45"/>
          <p:cNvSpPr txBox="1">
            <a:spLocks noGrp="1"/>
          </p:cNvSpPr>
          <p:nvPr>
            <p:ph type="body" idx="1"/>
          </p:nvPr>
        </p:nvSpPr>
        <p:spPr>
          <a:xfrm>
            <a:off x="4459600" y="1133700"/>
            <a:ext cx="4551600" cy="31371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 sz="1500" dirty="0"/>
              <a:t>   </a:t>
            </a:r>
            <a:endParaRPr sz="1500" dirty="0"/>
          </a:p>
          <a:p>
            <a:pPr marL="342900" lvl="0" indent="-266700" algn="l" rtl="0">
              <a:lnSpc>
                <a:spcPct val="115000"/>
              </a:lnSpc>
              <a:spcBef>
                <a:spcPts val="1200"/>
              </a:spcBef>
              <a:spcAft>
                <a:spcPts val="0"/>
              </a:spcAft>
              <a:buSzPts val="2000"/>
              <a:buChar char="•"/>
            </a:pPr>
            <a:r>
              <a:rPr lang="en" sz="2000" dirty="0"/>
              <a:t>Adobe Spark: Page</a:t>
            </a:r>
            <a:endParaRPr sz="2000" dirty="0"/>
          </a:p>
          <a:p>
            <a:pPr marL="342900" lvl="0" indent="-266700" algn="l" rtl="0">
              <a:lnSpc>
                <a:spcPct val="115000"/>
              </a:lnSpc>
              <a:spcBef>
                <a:spcPts val="0"/>
              </a:spcBef>
              <a:spcAft>
                <a:spcPts val="0"/>
              </a:spcAft>
              <a:buSzPts val="2000"/>
              <a:buChar char="•"/>
            </a:pPr>
            <a:r>
              <a:rPr lang="en" sz="2000" dirty="0"/>
              <a:t>Book Creator Brilliant</a:t>
            </a:r>
            <a:endParaRPr sz="2000" dirty="0"/>
          </a:p>
          <a:p>
            <a:pPr marL="342900" lvl="0" indent="-266700" algn="l" rtl="0">
              <a:lnSpc>
                <a:spcPct val="115000"/>
              </a:lnSpc>
              <a:spcBef>
                <a:spcPts val="0"/>
              </a:spcBef>
              <a:spcAft>
                <a:spcPts val="0"/>
              </a:spcAft>
              <a:buSzPts val="2000"/>
              <a:buChar char="•"/>
            </a:pPr>
            <a:r>
              <a:rPr lang="en" sz="2000" dirty="0"/>
              <a:t>Cybersecurity: Social Engineering</a:t>
            </a:r>
            <a:endParaRPr sz="2000" dirty="0"/>
          </a:p>
          <a:p>
            <a:pPr marL="342900" lvl="0" indent="-266700" algn="l" rtl="0">
              <a:lnSpc>
                <a:spcPct val="115000"/>
              </a:lnSpc>
              <a:spcBef>
                <a:spcPts val="0"/>
              </a:spcBef>
              <a:spcAft>
                <a:spcPts val="0"/>
              </a:spcAft>
              <a:buSzPts val="2000"/>
              <a:buChar char="•"/>
            </a:pPr>
            <a:r>
              <a:rPr lang="en" sz="2000" dirty="0"/>
              <a:t>SEL Skills: Build Relationships with Your Students</a:t>
            </a:r>
            <a:endParaRPr sz="2000" dirty="0"/>
          </a:p>
          <a:p>
            <a:pPr marL="342900" lvl="0" indent="-266700" algn="l" rtl="0">
              <a:lnSpc>
                <a:spcPct val="115000"/>
              </a:lnSpc>
              <a:spcBef>
                <a:spcPts val="0"/>
              </a:spcBef>
              <a:spcAft>
                <a:spcPts val="0"/>
              </a:spcAft>
              <a:buSzPts val="2000"/>
              <a:buChar char="•"/>
            </a:pPr>
            <a:r>
              <a:rPr lang="en" sz="2000" dirty="0"/>
              <a:t>SEL Skills: Empathy and Kindness in the Classroom</a:t>
            </a:r>
            <a:endParaRPr sz="2000" dirty="0"/>
          </a:p>
          <a:p>
            <a:pPr marL="342900" lvl="0" indent="-139700" algn="l" rtl="0">
              <a:spcBef>
                <a:spcPts val="1200"/>
              </a:spcBef>
              <a:spcAft>
                <a:spcPts val="0"/>
              </a:spcAft>
              <a:buClr>
                <a:schemeClr val="dk1"/>
              </a:buClr>
              <a:buSzPts val="3200"/>
              <a:buNone/>
            </a:pPr>
            <a:endParaRPr sz="1700" dirty="0"/>
          </a:p>
        </p:txBody>
      </p:sp>
      <p:sp>
        <p:nvSpPr>
          <p:cNvPr id="246" name="Google Shape;246;p45"/>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19</a:t>
            </a:fld>
            <a:endParaRPr dirty="0">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8"/>
          <p:cNvSpPr txBox="1">
            <a:spLocks noGrp="1"/>
          </p:cNvSpPr>
          <p:nvPr>
            <p:ph type="ctrTitle"/>
          </p:nvPr>
        </p:nvSpPr>
        <p:spPr>
          <a:xfrm>
            <a:off x="534900" y="402350"/>
            <a:ext cx="8074200" cy="2412300"/>
          </a:xfrm>
          <a:prstGeom prst="rect">
            <a:avLst/>
          </a:prstGeom>
          <a:noFill/>
          <a:ln>
            <a:noFill/>
          </a:ln>
        </p:spPr>
        <p:txBody>
          <a:bodyPr spcFirstLastPara="1" wrap="square" lIns="91425" tIns="45700" rIns="91425" bIns="45700" anchor="t" anchorCtr="0">
            <a:noAutofit/>
          </a:bodyPr>
          <a:lstStyle/>
          <a:p>
            <a:r>
              <a:rPr lang="en-US" sz="3200" dirty="0"/>
              <a:t>On the cutting “Edge”: Technology skills for professional development requirements</a:t>
            </a:r>
            <a:br>
              <a:rPr lang="en-US" dirty="0"/>
            </a:br>
            <a:br>
              <a:rPr lang="en" sz="3200" dirty="0"/>
            </a:br>
            <a:r>
              <a:rPr lang="en" sz="2800" dirty="0"/>
              <a:t>Use of EdgeUBadges at Mount St. Joseph University </a:t>
            </a:r>
            <a:br>
              <a:rPr lang="en" sz="2800" dirty="0"/>
            </a:br>
            <a:r>
              <a:rPr lang="en" sz="2800" dirty="0"/>
              <a:t>School of Education</a:t>
            </a:r>
            <a:br>
              <a:rPr lang="en" dirty="0"/>
            </a:br>
            <a:endParaRPr dirty="0"/>
          </a:p>
        </p:txBody>
      </p:sp>
      <p:sp>
        <p:nvSpPr>
          <p:cNvPr id="114" name="Google Shape;114;p28"/>
          <p:cNvSpPr txBox="1">
            <a:spLocks noGrp="1"/>
          </p:cNvSpPr>
          <p:nvPr>
            <p:ph type="subTitle" idx="1"/>
          </p:nvPr>
        </p:nvSpPr>
        <p:spPr>
          <a:xfrm>
            <a:off x="1371600" y="2904575"/>
            <a:ext cx="6400800" cy="9825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chemeClr val="dk1"/>
              </a:buClr>
              <a:buSzPts val="3200"/>
              <a:buNone/>
            </a:pPr>
            <a:r>
              <a:rPr lang="en-US" sz="2700" dirty="0">
                <a:solidFill>
                  <a:schemeClr val="dk1"/>
                </a:solidFill>
              </a:rPr>
              <a:t>OCTEO Conference</a:t>
            </a:r>
            <a:endParaRPr sz="2700" dirty="0"/>
          </a:p>
          <a:p>
            <a:pPr marL="0" lvl="0" indent="0" algn="ctr" rtl="0">
              <a:spcBef>
                <a:spcPts val="560"/>
              </a:spcBef>
              <a:spcAft>
                <a:spcPts val="0"/>
              </a:spcAft>
              <a:buClr>
                <a:schemeClr val="dk1"/>
              </a:buClr>
              <a:buSzPts val="2800"/>
              <a:buNone/>
            </a:pPr>
            <a:r>
              <a:rPr lang="en-US" sz="1900" dirty="0">
                <a:solidFill>
                  <a:schemeClr val="dk1"/>
                </a:solidFill>
              </a:rPr>
              <a:t>Dublin</a:t>
            </a:r>
            <a:r>
              <a:rPr lang="en" sz="1900" dirty="0">
                <a:solidFill>
                  <a:schemeClr val="dk1"/>
                </a:solidFill>
              </a:rPr>
              <a:t>, OH</a:t>
            </a:r>
            <a:endParaRPr sz="2300" dirty="0"/>
          </a:p>
          <a:p>
            <a:pPr marL="0" lvl="0" indent="0" algn="ctr" rtl="0">
              <a:spcBef>
                <a:spcPts val="560"/>
              </a:spcBef>
              <a:spcAft>
                <a:spcPts val="0"/>
              </a:spcAft>
              <a:buClr>
                <a:schemeClr val="dk1"/>
              </a:buClr>
              <a:buSzPts val="2800"/>
              <a:buNone/>
            </a:pPr>
            <a:r>
              <a:rPr lang="en-US" sz="1900" dirty="0">
                <a:solidFill>
                  <a:schemeClr val="dk1"/>
                </a:solidFill>
              </a:rPr>
              <a:t>October 12, 2023</a:t>
            </a:r>
            <a:endParaRPr sz="2300" dirty="0"/>
          </a:p>
        </p:txBody>
      </p:sp>
      <p:sp>
        <p:nvSpPr>
          <p:cNvPr id="115" name="Google Shape;115;p28"/>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2</a:t>
            </a:fld>
            <a:endParaRPr dirty="0">
              <a:solidFill>
                <a:schemeClr val="l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67DB6-16C8-47CA-BD80-22A2DAF0C794}"/>
              </a:ext>
            </a:extLst>
          </p:cNvPr>
          <p:cNvSpPr>
            <a:spLocks noGrp="1"/>
          </p:cNvSpPr>
          <p:nvPr>
            <p:ph type="title"/>
          </p:nvPr>
        </p:nvSpPr>
        <p:spPr>
          <a:xfrm>
            <a:off x="411832" y="0"/>
            <a:ext cx="8229600" cy="857250"/>
          </a:xfrm>
        </p:spPr>
        <p:txBody>
          <a:bodyPr/>
          <a:lstStyle/>
          <a:p>
            <a:r>
              <a:rPr lang="en-US" dirty="0"/>
              <a:t>Survey results: candidates</a:t>
            </a:r>
          </a:p>
        </p:txBody>
      </p:sp>
      <p:pic>
        <p:nvPicPr>
          <p:cNvPr id="5" name="Picture 4">
            <a:extLst>
              <a:ext uri="{FF2B5EF4-FFF2-40B4-BE49-F238E27FC236}">
                <a16:creationId xmlns:a16="http://schemas.microsoft.com/office/drawing/2014/main" id="{E89BA03C-5E55-4C96-A87D-E9AF89E80491}"/>
              </a:ext>
            </a:extLst>
          </p:cNvPr>
          <p:cNvPicPr>
            <a:picLocks noChangeAspect="1"/>
          </p:cNvPicPr>
          <p:nvPr/>
        </p:nvPicPr>
        <p:blipFill>
          <a:blip r:embed="rId2"/>
          <a:stretch>
            <a:fillRect/>
          </a:stretch>
        </p:blipFill>
        <p:spPr>
          <a:xfrm>
            <a:off x="457199" y="716894"/>
            <a:ext cx="7848601" cy="3298176"/>
          </a:xfrm>
          <a:prstGeom prst="rect">
            <a:avLst/>
          </a:prstGeom>
        </p:spPr>
      </p:pic>
    </p:spTree>
    <p:extLst>
      <p:ext uri="{BB962C8B-B14F-4D97-AF65-F5344CB8AC3E}">
        <p14:creationId xmlns:p14="http://schemas.microsoft.com/office/powerpoint/2010/main" val="16167628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28E27-913B-4FA3-B3B2-3CEBCE3BAF07}"/>
              </a:ext>
            </a:extLst>
          </p:cNvPr>
          <p:cNvSpPr>
            <a:spLocks noGrp="1"/>
          </p:cNvSpPr>
          <p:nvPr>
            <p:ph type="title"/>
          </p:nvPr>
        </p:nvSpPr>
        <p:spPr>
          <a:xfrm>
            <a:off x="457200" y="0"/>
            <a:ext cx="8229600" cy="857250"/>
          </a:xfrm>
        </p:spPr>
        <p:txBody>
          <a:bodyPr/>
          <a:lstStyle/>
          <a:p>
            <a:r>
              <a:rPr lang="en-US" dirty="0"/>
              <a:t>Survey Results: Faculty</a:t>
            </a:r>
          </a:p>
        </p:txBody>
      </p:sp>
      <p:pic>
        <p:nvPicPr>
          <p:cNvPr id="2050" name="Picture 2" descr="Forms response chart. Question title: Which best describes the teaching areas for which you’re most responsible?. Number of responses: 4 responses.">
            <a:extLst>
              <a:ext uri="{FF2B5EF4-FFF2-40B4-BE49-F238E27FC236}">
                <a16:creationId xmlns:a16="http://schemas.microsoft.com/office/drawing/2014/main" id="{65E03D64-D050-4E06-8193-27DA495633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634920"/>
            <a:ext cx="7467600" cy="31374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34481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2" name="Google Shape;252;p46"/>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22</a:t>
            </a:fld>
            <a:endParaRPr dirty="0">
              <a:solidFill>
                <a:schemeClr val="lt1"/>
              </a:solidFill>
            </a:endParaRPr>
          </a:p>
        </p:txBody>
      </p:sp>
      <p:sp>
        <p:nvSpPr>
          <p:cNvPr id="253" name="Google Shape;253;p46"/>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a:t>EdgeUBadges: Extent of Use</a:t>
            </a:r>
            <a:endParaRPr dirty="0"/>
          </a:p>
        </p:txBody>
      </p:sp>
      <p:pic>
        <p:nvPicPr>
          <p:cNvPr id="2" name="Picture 1">
            <a:extLst>
              <a:ext uri="{FF2B5EF4-FFF2-40B4-BE49-F238E27FC236}">
                <a16:creationId xmlns:a16="http://schemas.microsoft.com/office/drawing/2014/main" id="{3CF31377-E1CB-4C19-A69A-9419561A77CD}"/>
              </a:ext>
            </a:extLst>
          </p:cNvPr>
          <p:cNvPicPr>
            <a:picLocks noChangeAspect="1"/>
          </p:cNvPicPr>
          <p:nvPr/>
        </p:nvPicPr>
        <p:blipFill>
          <a:blip r:embed="rId3"/>
          <a:stretch>
            <a:fillRect/>
          </a:stretch>
        </p:blipFill>
        <p:spPr>
          <a:xfrm>
            <a:off x="323386" y="1063378"/>
            <a:ext cx="8497227" cy="3049056"/>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9" name="Google Shape;259;p47"/>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23</a:t>
            </a:fld>
            <a:endParaRPr dirty="0">
              <a:solidFill>
                <a:schemeClr val="lt1"/>
              </a:solidFill>
            </a:endParaRPr>
          </a:p>
        </p:txBody>
      </p:sp>
      <p:sp>
        <p:nvSpPr>
          <p:cNvPr id="260" name="Google Shape;260;p47"/>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a:t>EdgeUBadges: Features</a:t>
            </a:r>
            <a:endParaRPr dirty="0"/>
          </a:p>
        </p:txBody>
      </p:sp>
      <p:pic>
        <p:nvPicPr>
          <p:cNvPr id="2" name="Picture 1">
            <a:extLst>
              <a:ext uri="{FF2B5EF4-FFF2-40B4-BE49-F238E27FC236}">
                <a16:creationId xmlns:a16="http://schemas.microsoft.com/office/drawing/2014/main" id="{B30958E3-CDDC-428C-BBE7-6A13CAEACB29}"/>
              </a:ext>
            </a:extLst>
          </p:cNvPr>
          <p:cNvPicPr>
            <a:picLocks noChangeAspect="1"/>
          </p:cNvPicPr>
          <p:nvPr/>
        </p:nvPicPr>
        <p:blipFill>
          <a:blip r:embed="rId3"/>
          <a:stretch>
            <a:fillRect/>
          </a:stretch>
        </p:blipFill>
        <p:spPr>
          <a:xfrm>
            <a:off x="79885" y="1063378"/>
            <a:ext cx="9064115" cy="271272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6" name="Google Shape;266;p48"/>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24</a:t>
            </a:fld>
            <a:endParaRPr dirty="0">
              <a:solidFill>
                <a:schemeClr val="lt1"/>
              </a:solidFill>
            </a:endParaRPr>
          </a:p>
        </p:txBody>
      </p:sp>
      <p:sp>
        <p:nvSpPr>
          <p:cNvPr id="267" name="Google Shape;267;p48"/>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a:t>EdgeUBadges: Future Use</a:t>
            </a:r>
            <a:endParaRPr dirty="0"/>
          </a:p>
        </p:txBody>
      </p:sp>
      <p:pic>
        <p:nvPicPr>
          <p:cNvPr id="2" name="Picture 1">
            <a:extLst>
              <a:ext uri="{FF2B5EF4-FFF2-40B4-BE49-F238E27FC236}">
                <a16:creationId xmlns:a16="http://schemas.microsoft.com/office/drawing/2014/main" id="{46AB4BB5-F6A3-4AF4-B8BE-8F8670981396}"/>
              </a:ext>
            </a:extLst>
          </p:cNvPr>
          <p:cNvPicPr>
            <a:picLocks noChangeAspect="1"/>
          </p:cNvPicPr>
          <p:nvPr/>
        </p:nvPicPr>
        <p:blipFill>
          <a:blip r:embed="rId3"/>
          <a:stretch>
            <a:fillRect/>
          </a:stretch>
        </p:blipFill>
        <p:spPr>
          <a:xfrm>
            <a:off x="177287" y="1206325"/>
            <a:ext cx="8966713" cy="2147316"/>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49"/>
          <p:cNvSpPr txBox="1">
            <a:spLocks noGrp="1"/>
          </p:cNvSpPr>
          <p:nvPr>
            <p:ph type="body" idx="1"/>
          </p:nvPr>
        </p:nvSpPr>
        <p:spPr>
          <a:xfrm>
            <a:off x="586050" y="910775"/>
            <a:ext cx="8229600" cy="3285900"/>
          </a:xfrm>
          <a:prstGeom prst="rect">
            <a:avLst/>
          </a:prstGeom>
          <a:noFill/>
          <a:ln>
            <a:noFill/>
          </a:ln>
        </p:spPr>
        <p:txBody>
          <a:bodyPr spcFirstLastPara="1" wrap="square" lIns="91425" tIns="45700" rIns="91425" bIns="45700" anchor="t" anchorCtr="0">
            <a:normAutofit fontScale="92500"/>
          </a:bodyPr>
          <a:lstStyle/>
          <a:p>
            <a:pPr indent="-457200">
              <a:spcBef>
                <a:spcPts val="0"/>
              </a:spcBef>
            </a:pPr>
            <a:r>
              <a:rPr lang="en-US" sz="2400" dirty="0"/>
              <a:t>“Learning more about google and different technological games and applications have been useful.”</a:t>
            </a:r>
          </a:p>
          <a:p>
            <a:pPr indent="-457200">
              <a:spcBef>
                <a:spcPts val="0"/>
              </a:spcBef>
            </a:pPr>
            <a:r>
              <a:rPr lang="en-US" sz="2400" dirty="0"/>
              <a:t>“I have the google skill which helps for teaching the students as well as other teachers!!”</a:t>
            </a:r>
          </a:p>
          <a:p>
            <a:pPr indent="-457200">
              <a:spcBef>
                <a:spcPts val="0"/>
              </a:spcBef>
            </a:pPr>
            <a:r>
              <a:rPr lang="en-US" sz="2400" dirty="0"/>
              <a:t>“I have used the skills by implementing strategies I learned from using different websites and using them in my lesson plans.”</a:t>
            </a:r>
          </a:p>
          <a:p>
            <a:pPr indent="-457200">
              <a:spcBef>
                <a:spcPts val="0"/>
              </a:spcBef>
            </a:pPr>
            <a:r>
              <a:rPr lang="en-US" sz="2400" dirty="0"/>
              <a:t>“I have become more advanced in my placement that has MacBooks. I became an Apple Certified teacher with Edge U and it has helped tremendously.”</a:t>
            </a:r>
            <a:endParaRPr sz="2400"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
        <p:nvSpPr>
          <p:cNvPr id="273" name="Google Shape;273;p49"/>
          <p:cNvSpPr txBox="1">
            <a:spLocks noGrp="1"/>
          </p:cNvSpPr>
          <p:nvPr>
            <p:ph type="title"/>
          </p:nvPr>
        </p:nvSpPr>
        <p:spPr>
          <a:xfrm>
            <a:off x="353550" y="205975"/>
            <a:ext cx="8436900" cy="8574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sz="3700"/>
              <a:t>EdgeUBadges Use:  MSJ Candidates Survey</a:t>
            </a:r>
            <a:endParaRPr sz="3700" dirty="0"/>
          </a:p>
        </p:txBody>
      </p:sp>
      <p:sp>
        <p:nvSpPr>
          <p:cNvPr id="274" name="Google Shape;274;p49"/>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25</a:t>
            </a:fld>
            <a:endParaRPr dirty="0">
              <a:solidFill>
                <a:schemeClr val="lt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50"/>
          <p:cNvSpPr txBox="1">
            <a:spLocks noGrp="1"/>
          </p:cNvSpPr>
          <p:nvPr>
            <p:ph type="title"/>
          </p:nvPr>
        </p:nvSpPr>
        <p:spPr>
          <a:xfrm>
            <a:off x="457200" y="205975"/>
            <a:ext cx="8350800" cy="857400"/>
          </a:xfrm>
          <a:prstGeom prst="rect">
            <a:avLst/>
          </a:prstGeom>
        </p:spPr>
        <p:txBody>
          <a:bodyPr spcFirstLastPara="1" wrap="square" lIns="91425" tIns="45700" rIns="91425" bIns="45700" anchor="t" anchorCtr="0">
            <a:noAutofit/>
          </a:bodyPr>
          <a:lstStyle/>
          <a:p>
            <a:pPr marL="0" lvl="0" indent="0" algn="ctr" rtl="0">
              <a:spcBef>
                <a:spcPts val="0"/>
              </a:spcBef>
              <a:spcAft>
                <a:spcPts val="0"/>
              </a:spcAft>
              <a:buClr>
                <a:schemeClr val="dk1"/>
              </a:buClr>
              <a:buFont typeface="Arial"/>
              <a:buNone/>
            </a:pPr>
            <a:r>
              <a:rPr lang="en" sz="3700"/>
              <a:t>EdgeUBadges Use:  MSJ Candidates Survey</a:t>
            </a:r>
            <a:endParaRPr dirty="0"/>
          </a:p>
        </p:txBody>
      </p:sp>
      <p:sp>
        <p:nvSpPr>
          <p:cNvPr id="280" name="Google Shape;280;p50"/>
          <p:cNvSpPr txBox="1">
            <a:spLocks noGrp="1"/>
          </p:cNvSpPr>
          <p:nvPr>
            <p:ph type="body" idx="1"/>
          </p:nvPr>
        </p:nvSpPr>
        <p:spPr>
          <a:xfrm>
            <a:off x="457200" y="1200151"/>
            <a:ext cx="8229600" cy="2800200"/>
          </a:xfrm>
          <a:prstGeom prst="rect">
            <a:avLst/>
          </a:prstGeom>
        </p:spPr>
        <p:txBody>
          <a:bodyPr spcFirstLastPara="1" wrap="square" lIns="91425" tIns="45700" rIns="91425" bIns="45700" anchor="t" anchorCtr="0">
            <a:noAutofit/>
          </a:bodyPr>
          <a:lstStyle/>
          <a:p>
            <a:pPr marL="342900" lvl="0" indent="-342900">
              <a:spcBef>
                <a:spcPts val="0"/>
              </a:spcBef>
            </a:pPr>
            <a:r>
              <a:rPr lang="en-US" sz="2400" dirty="0"/>
              <a:t>“I used them to meet class requirements, but they were not worth my time.”</a:t>
            </a:r>
          </a:p>
          <a:p>
            <a:pPr marL="342900" lvl="0" indent="-342900">
              <a:spcBef>
                <a:spcPts val="0"/>
              </a:spcBef>
            </a:pPr>
            <a:r>
              <a:rPr lang="en-US" sz="2400" dirty="0"/>
              <a:t>“So far, I must confess I haven't been utilizing EdgeU anywhere near as much as I should. I've been starting to get lost in the requirements for getting and then maintaining a license.”</a:t>
            </a:r>
          </a:p>
          <a:p>
            <a:pPr marL="342900" lvl="0" indent="-342900">
              <a:spcBef>
                <a:spcPts val="0"/>
              </a:spcBef>
            </a:pPr>
            <a:r>
              <a:rPr lang="en-US" sz="2400" dirty="0"/>
              <a:t>“I have no idea what EdgeUBadge is nor as any class required it's use in their class.”</a:t>
            </a:r>
            <a:endParaRPr sz="2400" dirty="0"/>
          </a:p>
        </p:txBody>
      </p:sp>
      <p:sp>
        <p:nvSpPr>
          <p:cNvPr id="281" name="Google Shape;281;p50"/>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26</a:t>
            </a:fld>
            <a:endParaRPr dirty="0">
              <a:solidFill>
                <a:schemeClr val="lt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6" name="Google Shape;286;p51"/>
          <p:cNvSpPr txBox="1">
            <a:spLocks noGrp="1"/>
          </p:cNvSpPr>
          <p:nvPr>
            <p:ph type="body" idx="1"/>
          </p:nvPr>
        </p:nvSpPr>
        <p:spPr>
          <a:xfrm>
            <a:off x="457200" y="1247626"/>
            <a:ext cx="8229600" cy="2857500"/>
          </a:xfrm>
          <a:prstGeom prst="rect">
            <a:avLst/>
          </a:prstGeom>
          <a:noFill/>
          <a:ln>
            <a:noFill/>
          </a:ln>
        </p:spPr>
        <p:txBody>
          <a:bodyPr spcFirstLastPara="1" wrap="square" lIns="91425" tIns="45700" rIns="91425" bIns="45700" anchor="t" anchorCtr="0">
            <a:normAutofit fontScale="92500" lnSpcReduction="20000"/>
          </a:bodyPr>
          <a:lstStyle/>
          <a:p>
            <a:pPr marL="0" lvl="0" indent="0" algn="l" rtl="0">
              <a:spcBef>
                <a:spcPts val="0"/>
              </a:spcBef>
              <a:spcAft>
                <a:spcPts val="0"/>
              </a:spcAft>
              <a:buNone/>
            </a:pPr>
            <a:endParaRPr dirty="0"/>
          </a:p>
          <a:p>
            <a:pPr marL="342900" lvl="0" indent="-327660" algn="l" rtl="0">
              <a:spcBef>
                <a:spcPts val="0"/>
              </a:spcBef>
              <a:spcAft>
                <a:spcPts val="0"/>
              </a:spcAft>
              <a:buSzPct val="100000"/>
              <a:buChar char="•"/>
            </a:pPr>
            <a:r>
              <a:rPr lang="en" dirty="0"/>
              <a:t>Mixed results: </a:t>
            </a:r>
            <a:r>
              <a:rPr lang="en-US" dirty="0"/>
              <a:t>some students are aware of program, others are not</a:t>
            </a:r>
            <a:endParaRPr dirty="0"/>
          </a:p>
          <a:p>
            <a:pPr marL="342900" lvl="0" indent="0" algn="l" rtl="0">
              <a:spcBef>
                <a:spcPts val="0"/>
              </a:spcBef>
              <a:spcAft>
                <a:spcPts val="0"/>
              </a:spcAft>
              <a:buNone/>
            </a:pPr>
            <a:endParaRPr dirty="0"/>
          </a:p>
          <a:p>
            <a:pPr marL="342900" lvl="0" indent="-327660" algn="l" rtl="0">
              <a:spcBef>
                <a:spcPts val="0"/>
              </a:spcBef>
              <a:spcAft>
                <a:spcPts val="0"/>
              </a:spcAft>
              <a:buSzPct val="100000"/>
              <a:buFont typeface="Calibri"/>
              <a:buChar char="•"/>
            </a:pPr>
            <a:r>
              <a:rPr lang="en" dirty="0">
                <a:solidFill>
                  <a:srgbClr val="202124"/>
                </a:solidFill>
                <a:highlight>
                  <a:srgbClr val="FFFFFF"/>
                </a:highlight>
              </a:rPr>
              <a:t>“I just don't feel that they're integrated into classes well. There's no real encouragement just a random mention every so often about them.”</a:t>
            </a:r>
            <a:endParaRPr dirty="0"/>
          </a:p>
        </p:txBody>
      </p:sp>
      <p:sp>
        <p:nvSpPr>
          <p:cNvPr id="287" name="Google Shape;287;p51"/>
          <p:cNvSpPr txBox="1">
            <a:spLocks noGrp="1"/>
          </p:cNvSpPr>
          <p:nvPr>
            <p:ph type="title"/>
          </p:nvPr>
        </p:nvSpPr>
        <p:spPr>
          <a:xfrm>
            <a:off x="260700" y="206025"/>
            <a:ext cx="8622600" cy="10416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sz="3300"/>
              <a:t>EdgeUBadges Use: General Themes </a:t>
            </a:r>
            <a:endParaRPr sz="3300" dirty="0"/>
          </a:p>
          <a:p>
            <a:pPr marL="0" lvl="0" indent="0" algn="ctr" rtl="0">
              <a:spcBef>
                <a:spcPts val="0"/>
              </a:spcBef>
              <a:spcAft>
                <a:spcPts val="0"/>
              </a:spcAft>
              <a:buNone/>
            </a:pPr>
            <a:r>
              <a:rPr lang="en" sz="3300"/>
              <a:t>From MSJ Candidates Survey</a:t>
            </a:r>
            <a:endParaRPr sz="3300" dirty="0"/>
          </a:p>
        </p:txBody>
      </p:sp>
      <p:sp>
        <p:nvSpPr>
          <p:cNvPr id="288" name="Google Shape;288;p51"/>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27</a:t>
            </a:fld>
            <a:endParaRPr dirty="0">
              <a:solidFill>
                <a:schemeClr val="lt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92"/>
        <p:cNvGrpSpPr/>
        <p:nvPr/>
      </p:nvGrpSpPr>
      <p:grpSpPr>
        <a:xfrm>
          <a:off x="0" y="0"/>
          <a:ext cx="0" cy="0"/>
          <a:chOff x="0" y="0"/>
          <a:chExt cx="0" cy="0"/>
        </a:xfrm>
      </p:grpSpPr>
      <p:sp>
        <p:nvSpPr>
          <p:cNvPr id="293" name="Google Shape;293;p52"/>
          <p:cNvSpPr txBox="1">
            <a:spLocks noGrp="1"/>
          </p:cNvSpPr>
          <p:nvPr>
            <p:ph type="title"/>
          </p:nvPr>
        </p:nvSpPr>
        <p:spPr>
          <a:xfrm>
            <a:off x="457200" y="205978"/>
            <a:ext cx="8229600" cy="857400"/>
          </a:xfrm>
          <a:prstGeom prst="rect">
            <a:avLst/>
          </a:prstGeom>
        </p:spPr>
        <p:txBody>
          <a:bodyPr spcFirstLastPara="1" wrap="square" lIns="91425" tIns="45700" rIns="91425" bIns="45700" anchor="t" anchorCtr="0">
            <a:noAutofit/>
          </a:bodyPr>
          <a:lstStyle/>
          <a:p>
            <a:pPr marL="0" lvl="0" indent="0" algn="ctr" rtl="0">
              <a:spcBef>
                <a:spcPts val="0"/>
              </a:spcBef>
              <a:spcAft>
                <a:spcPts val="0"/>
              </a:spcAft>
              <a:buClr>
                <a:schemeClr val="dk1"/>
              </a:buClr>
              <a:buFont typeface="Arial"/>
              <a:buNone/>
            </a:pPr>
            <a:r>
              <a:rPr lang="en" sz="3300" dirty="0"/>
              <a:t>EdgeUBadges Use: General Themes </a:t>
            </a:r>
            <a:endParaRPr sz="3300" dirty="0"/>
          </a:p>
          <a:p>
            <a:pPr marL="0" lvl="0" indent="0" algn="ctr" rtl="0">
              <a:spcBef>
                <a:spcPts val="0"/>
              </a:spcBef>
              <a:spcAft>
                <a:spcPts val="0"/>
              </a:spcAft>
              <a:buNone/>
            </a:pPr>
            <a:r>
              <a:rPr lang="en" sz="3300" dirty="0"/>
              <a:t>From MSJ Candidates Survey</a:t>
            </a:r>
            <a:r>
              <a:rPr lang="en" dirty="0"/>
              <a:t> </a:t>
            </a:r>
            <a:endParaRPr dirty="0"/>
          </a:p>
        </p:txBody>
      </p:sp>
      <p:sp>
        <p:nvSpPr>
          <p:cNvPr id="294" name="Google Shape;294;p52"/>
          <p:cNvSpPr txBox="1">
            <a:spLocks noGrp="1"/>
          </p:cNvSpPr>
          <p:nvPr>
            <p:ph type="body" idx="1"/>
          </p:nvPr>
        </p:nvSpPr>
        <p:spPr>
          <a:xfrm>
            <a:off x="457200" y="1063376"/>
            <a:ext cx="8229600" cy="2800200"/>
          </a:xfrm>
          <a:prstGeom prst="rect">
            <a:avLst/>
          </a:prstGeom>
        </p:spPr>
        <p:txBody>
          <a:bodyPr spcFirstLastPara="1" wrap="square" lIns="91425" tIns="45700" rIns="91425" bIns="45700" anchor="t" anchorCtr="0">
            <a:noAutofit/>
          </a:bodyPr>
          <a:lstStyle/>
          <a:p>
            <a:pPr marL="457200" lvl="0" indent="0" algn="l" rtl="0">
              <a:spcBef>
                <a:spcPts val="640"/>
              </a:spcBef>
              <a:spcAft>
                <a:spcPts val="0"/>
              </a:spcAft>
              <a:buNone/>
            </a:pPr>
            <a:endParaRPr dirty="0"/>
          </a:p>
          <a:p>
            <a:pPr marL="457200" lvl="0" indent="-431800" algn="l" rtl="0">
              <a:spcBef>
                <a:spcPts val="640"/>
              </a:spcBef>
              <a:spcAft>
                <a:spcPts val="0"/>
              </a:spcAft>
              <a:buSzPts val="3200"/>
              <a:buChar char="•"/>
            </a:pPr>
            <a:r>
              <a:rPr lang="en" dirty="0"/>
              <a:t>“They give me more opportunities to implement technology in my lesson. EdgeU also helps me be familiar with all of the technological tools we use in the classroom today.”</a:t>
            </a:r>
            <a:endParaRPr dirty="0"/>
          </a:p>
        </p:txBody>
      </p:sp>
      <p:sp>
        <p:nvSpPr>
          <p:cNvPr id="295" name="Google Shape;295;p52"/>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28</a:t>
            </a:fld>
            <a:endParaRPr dirty="0">
              <a:solidFill>
                <a:schemeClr val="lt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DAEA4-354F-42C4-AAE1-DC3212802A5E}"/>
              </a:ext>
            </a:extLst>
          </p:cNvPr>
          <p:cNvSpPr>
            <a:spLocks noGrp="1"/>
          </p:cNvSpPr>
          <p:nvPr>
            <p:ph type="title"/>
          </p:nvPr>
        </p:nvSpPr>
        <p:spPr/>
        <p:txBody>
          <a:bodyPr/>
          <a:lstStyle/>
          <a:p>
            <a:pPr lvl="0"/>
            <a:r>
              <a:rPr lang="en-US" sz="3300" dirty="0">
                <a:solidFill>
                  <a:srgbClr val="000000"/>
                </a:solidFill>
              </a:rPr>
              <a:t>EdgeUBadges Use: General Themes </a:t>
            </a:r>
            <a:br>
              <a:rPr lang="en-US" sz="3300" dirty="0">
                <a:solidFill>
                  <a:srgbClr val="000000"/>
                </a:solidFill>
              </a:rPr>
            </a:br>
            <a:r>
              <a:rPr lang="en-US" sz="3300" dirty="0">
                <a:solidFill>
                  <a:srgbClr val="000000"/>
                </a:solidFill>
              </a:rPr>
              <a:t>From MSJ Candidates Survey</a:t>
            </a:r>
            <a:r>
              <a:rPr lang="en-US" dirty="0">
                <a:solidFill>
                  <a:srgbClr val="000000"/>
                </a:solidFill>
              </a:rPr>
              <a:t> </a:t>
            </a:r>
            <a:endParaRPr lang="en-US" dirty="0"/>
          </a:p>
        </p:txBody>
      </p:sp>
      <p:sp>
        <p:nvSpPr>
          <p:cNvPr id="3" name="Text Placeholder 2">
            <a:extLst>
              <a:ext uri="{FF2B5EF4-FFF2-40B4-BE49-F238E27FC236}">
                <a16:creationId xmlns:a16="http://schemas.microsoft.com/office/drawing/2014/main" id="{7CCDEF1A-405C-4C35-9C20-0475F0953463}"/>
              </a:ext>
            </a:extLst>
          </p:cNvPr>
          <p:cNvSpPr>
            <a:spLocks noGrp="1"/>
          </p:cNvSpPr>
          <p:nvPr>
            <p:ph type="body" idx="1"/>
          </p:nvPr>
        </p:nvSpPr>
        <p:spPr>
          <a:xfrm>
            <a:off x="457200" y="1360171"/>
            <a:ext cx="8229600" cy="2800350"/>
          </a:xfrm>
        </p:spPr>
        <p:txBody>
          <a:bodyPr/>
          <a:lstStyle/>
          <a:p>
            <a:r>
              <a:rPr lang="en-US" sz="2400" dirty="0"/>
              <a:t>“They have had no impact on my teaching rather a boring review of foundational skills.”</a:t>
            </a:r>
          </a:p>
          <a:p>
            <a:r>
              <a:rPr lang="en-US" sz="2400" dirty="0"/>
              <a:t>“None” or “No impact”</a:t>
            </a:r>
          </a:p>
          <a:p>
            <a:r>
              <a:rPr lang="en-US" sz="2400" dirty="0"/>
              <a:t>“N/A”</a:t>
            </a:r>
          </a:p>
        </p:txBody>
      </p:sp>
    </p:spTree>
    <p:extLst>
      <p:ext uri="{BB962C8B-B14F-4D97-AF65-F5344CB8AC3E}">
        <p14:creationId xmlns:p14="http://schemas.microsoft.com/office/powerpoint/2010/main" val="3475946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9"/>
          <p:cNvSpPr txBox="1">
            <a:spLocks noGrp="1"/>
          </p:cNvSpPr>
          <p:nvPr>
            <p:ph type="title"/>
          </p:nvPr>
        </p:nvSpPr>
        <p:spPr>
          <a:xfrm>
            <a:off x="457200" y="138203"/>
            <a:ext cx="8229600" cy="8574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a:t>Presenters</a:t>
            </a:r>
            <a:endParaRPr dirty="0"/>
          </a:p>
        </p:txBody>
      </p:sp>
      <p:sp>
        <p:nvSpPr>
          <p:cNvPr id="121" name="Google Shape;121;p29"/>
          <p:cNvSpPr txBox="1">
            <a:spLocks noGrp="1"/>
          </p:cNvSpPr>
          <p:nvPr>
            <p:ph type="body" idx="1"/>
          </p:nvPr>
        </p:nvSpPr>
        <p:spPr>
          <a:xfrm>
            <a:off x="510572" y="822925"/>
            <a:ext cx="4038600" cy="35433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chemeClr val="dk1"/>
              </a:buClr>
              <a:buSzPts val="2800"/>
              <a:buNone/>
            </a:pPr>
            <a:r>
              <a:rPr lang="en" sz="2500"/>
              <a:t>Michael Bindis, PhD</a:t>
            </a:r>
            <a:endParaRPr sz="2500" dirty="0"/>
          </a:p>
          <a:p>
            <a:pPr marL="0" lvl="0" indent="0" algn="ctr" rtl="0">
              <a:spcBef>
                <a:spcPts val="560"/>
              </a:spcBef>
              <a:spcAft>
                <a:spcPts val="0"/>
              </a:spcAft>
              <a:buClr>
                <a:schemeClr val="dk1"/>
              </a:buClr>
              <a:buSzPts val="2800"/>
              <a:buNone/>
            </a:pPr>
            <a:endParaRPr sz="2500" dirty="0"/>
          </a:p>
          <a:p>
            <a:pPr marL="0" lvl="0" indent="0" algn="ctr" rtl="0">
              <a:spcBef>
                <a:spcPts val="560"/>
              </a:spcBef>
              <a:spcAft>
                <a:spcPts val="0"/>
              </a:spcAft>
              <a:buClr>
                <a:schemeClr val="dk1"/>
              </a:buClr>
              <a:buSzPts val="2800"/>
              <a:buNone/>
            </a:pPr>
            <a:endParaRPr sz="2500" dirty="0"/>
          </a:p>
          <a:p>
            <a:pPr marL="0" lvl="0" indent="0" algn="ctr" rtl="0">
              <a:spcBef>
                <a:spcPts val="560"/>
              </a:spcBef>
              <a:spcAft>
                <a:spcPts val="0"/>
              </a:spcAft>
              <a:buClr>
                <a:schemeClr val="dk1"/>
              </a:buClr>
              <a:buSzPts val="2800"/>
              <a:buNone/>
            </a:pPr>
            <a:endParaRPr sz="2500" dirty="0"/>
          </a:p>
          <a:p>
            <a:pPr marL="0" lvl="0" indent="0" algn="ctr" rtl="0">
              <a:spcBef>
                <a:spcPts val="560"/>
              </a:spcBef>
              <a:spcAft>
                <a:spcPts val="0"/>
              </a:spcAft>
              <a:buClr>
                <a:schemeClr val="dk1"/>
              </a:buClr>
              <a:buSzPts val="2800"/>
              <a:buNone/>
            </a:pPr>
            <a:endParaRPr sz="2500" dirty="0"/>
          </a:p>
          <a:p>
            <a:pPr marL="342900" lvl="0" indent="-323850" algn="l" rtl="0">
              <a:spcBef>
                <a:spcPts val="560"/>
              </a:spcBef>
              <a:spcAft>
                <a:spcPts val="0"/>
              </a:spcAft>
              <a:buClr>
                <a:schemeClr val="dk1"/>
              </a:buClr>
              <a:buSzPts val="2500"/>
              <a:buChar char="•"/>
            </a:pPr>
            <a:r>
              <a:rPr lang="en" sz="2500"/>
              <a:t>Associate Professor</a:t>
            </a:r>
            <a:endParaRPr sz="2500" dirty="0"/>
          </a:p>
          <a:p>
            <a:pPr marL="342900" lvl="0" indent="-323850" algn="l" rtl="0">
              <a:spcBef>
                <a:spcPts val="560"/>
              </a:spcBef>
              <a:spcAft>
                <a:spcPts val="0"/>
              </a:spcAft>
              <a:buClr>
                <a:schemeClr val="dk1"/>
              </a:buClr>
              <a:buSzPts val="2500"/>
              <a:buChar char="•"/>
            </a:pPr>
            <a:r>
              <a:rPr lang="en" sz="2500"/>
              <a:t>Program Director, UG &amp; Graduate AYA &amp; MCE</a:t>
            </a:r>
            <a:endParaRPr sz="2500" dirty="0"/>
          </a:p>
          <a:p>
            <a:pPr marL="0" lvl="0" indent="0" algn="l" rtl="0">
              <a:spcBef>
                <a:spcPts val="560"/>
              </a:spcBef>
              <a:spcAft>
                <a:spcPts val="0"/>
              </a:spcAft>
              <a:buClr>
                <a:schemeClr val="dk1"/>
              </a:buClr>
              <a:buSzPts val="2800"/>
              <a:buNone/>
            </a:pPr>
            <a:endParaRPr sz="2500" dirty="0"/>
          </a:p>
          <a:p>
            <a:pPr marL="0" lvl="0" indent="0" algn="l" rtl="0">
              <a:spcBef>
                <a:spcPts val="560"/>
              </a:spcBef>
              <a:spcAft>
                <a:spcPts val="0"/>
              </a:spcAft>
              <a:buClr>
                <a:schemeClr val="dk1"/>
              </a:buClr>
              <a:buSzPts val="2800"/>
              <a:buNone/>
            </a:pPr>
            <a:endParaRPr sz="2500" dirty="0"/>
          </a:p>
        </p:txBody>
      </p:sp>
      <p:pic>
        <p:nvPicPr>
          <p:cNvPr id="122" name="Google Shape;122;p29"/>
          <p:cNvPicPr preferRelativeResize="0"/>
          <p:nvPr/>
        </p:nvPicPr>
        <p:blipFill rotWithShape="1">
          <a:blip r:embed="rId3">
            <a:alphaModFix/>
          </a:blip>
          <a:srcRect/>
          <a:stretch/>
        </p:blipFill>
        <p:spPr>
          <a:xfrm>
            <a:off x="1923225" y="1311236"/>
            <a:ext cx="1085850" cy="1614487"/>
          </a:xfrm>
          <a:prstGeom prst="rect">
            <a:avLst/>
          </a:prstGeom>
          <a:noFill/>
          <a:ln>
            <a:noFill/>
          </a:ln>
        </p:spPr>
      </p:pic>
      <p:pic>
        <p:nvPicPr>
          <p:cNvPr id="123" name="Google Shape;123;p29"/>
          <p:cNvPicPr preferRelativeResize="0"/>
          <p:nvPr/>
        </p:nvPicPr>
        <p:blipFill rotWithShape="1">
          <a:blip r:embed="rId4">
            <a:alphaModFix/>
          </a:blip>
          <a:srcRect/>
          <a:stretch/>
        </p:blipFill>
        <p:spPr>
          <a:xfrm>
            <a:off x="5879150" y="1318119"/>
            <a:ext cx="1280662" cy="1600717"/>
          </a:xfrm>
          <a:prstGeom prst="rect">
            <a:avLst/>
          </a:prstGeom>
          <a:noFill/>
          <a:ln>
            <a:noFill/>
          </a:ln>
        </p:spPr>
      </p:pic>
      <p:sp>
        <p:nvSpPr>
          <p:cNvPr id="124" name="Google Shape;124;p29"/>
          <p:cNvSpPr txBox="1">
            <a:spLocks noGrp="1"/>
          </p:cNvSpPr>
          <p:nvPr>
            <p:ph type="body" idx="2"/>
          </p:nvPr>
        </p:nvSpPr>
        <p:spPr>
          <a:xfrm>
            <a:off x="4671025" y="800100"/>
            <a:ext cx="4169100" cy="35433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chemeClr val="dk1"/>
              </a:buClr>
              <a:buSzPts val="2800"/>
              <a:buNone/>
            </a:pPr>
            <a:r>
              <a:rPr lang="en" sz="2700" dirty="0"/>
              <a:t>Harrison Collier, MEd</a:t>
            </a:r>
            <a:endParaRPr sz="2700" dirty="0"/>
          </a:p>
          <a:p>
            <a:pPr marL="0" lvl="0" indent="0" algn="ctr" rtl="0">
              <a:spcBef>
                <a:spcPts val="560"/>
              </a:spcBef>
              <a:spcAft>
                <a:spcPts val="0"/>
              </a:spcAft>
              <a:buClr>
                <a:schemeClr val="dk1"/>
              </a:buClr>
              <a:buSzPts val="2800"/>
              <a:buNone/>
            </a:pPr>
            <a:endParaRPr sz="200" dirty="0"/>
          </a:p>
          <a:p>
            <a:pPr marL="0" lvl="0" indent="0" algn="ctr" rtl="0">
              <a:spcBef>
                <a:spcPts val="560"/>
              </a:spcBef>
              <a:spcAft>
                <a:spcPts val="0"/>
              </a:spcAft>
              <a:buClr>
                <a:schemeClr val="dk1"/>
              </a:buClr>
              <a:buSzPts val="2800"/>
              <a:buNone/>
            </a:pPr>
            <a:endParaRPr sz="2700" dirty="0"/>
          </a:p>
          <a:p>
            <a:pPr marL="0" lvl="0" indent="0" algn="ctr" rtl="0">
              <a:spcBef>
                <a:spcPts val="560"/>
              </a:spcBef>
              <a:spcAft>
                <a:spcPts val="0"/>
              </a:spcAft>
              <a:buClr>
                <a:schemeClr val="dk1"/>
              </a:buClr>
              <a:buSzPts val="2800"/>
              <a:buNone/>
            </a:pPr>
            <a:endParaRPr sz="2700" dirty="0"/>
          </a:p>
          <a:p>
            <a:pPr marL="0" lvl="0" indent="0" algn="ctr" rtl="0">
              <a:spcBef>
                <a:spcPts val="560"/>
              </a:spcBef>
              <a:spcAft>
                <a:spcPts val="0"/>
              </a:spcAft>
              <a:buClr>
                <a:schemeClr val="dk1"/>
              </a:buClr>
              <a:buSzPts val="2800"/>
              <a:buNone/>
            </a:pPr>
            <a:endParaRPr lang="en-US" sz="2700" dirty="0"/>
          </a:p>
          <a:p>
            <a:pPr marL="0" lvl="0" indent="0" algn="ctr" rtl="0">
              <a:spcBef>
                <a:spcPts val="560"/>
              </a:spcBef>
              <a:spcAft>
                <a:spcPts val="0"/>
              </a:spcAft>
              <a:buClr>
                <a:schemeClr val="dk1"/>
              </a:buClr>
              <a:buSzPts val="2800"/>
              <a:buNone/>
            </a:pPr>
            <a:endParaRPr sz="1100" dirty="0"/>
          </a:p>
          <a:p>
            <a:pPr indent="-457200"/>
            <a:r>
              <a:rPr lang="en-US" sz="2700" dirty="0"/>
              <a:t>Assistant Dean of Educator Preparation</a:t>
            </a:r>
            <a:endParaRPr sz="2700" dirty="0"/>
          </a:p>
        </p:txBody>
      </p:sp>
      <p:sp>
        <p:nvSpPr>
          <p:cNvPr id="125" name="Google Shape;125;p29"/>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3</a:t>
            </a:fld>
            <a:endParaRPr dirty="0">
              <a:solidFill>
                <a:schemeClr val="lt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Google Shape;300;p53"/>
          <p:cNvSpPr txBox="1">
            <a:spLocks noGrp="1"/>
          </p:cNvSpPr>
          <p:nvPr>
            <p:ph type="body" idx="1"/>
          </p:nvPr>
        </p:nvSpPr>
        <p:spPr>
          <a:xfrm>
            <a:off x="457200" y="1200151"/>
            <a:ext cx="8229600" cy="2857500"/>
          </a:xfrm>
          <a:prstGeom prst="rect">
            <a:avLst/>
          </a:prstGeom>
          <a:noFill/>
          <a:ln>
            <a:noFill/>
          </a:ln>
        </p:spPr>
        <p:txBody>
          <a:bodyPr spcFirstLastPara="1" wrap="square" lIns="91425" tIns="45700" rIns="91425" bIns="45700" anchor="t" anchorCtr="0">
            <a:normAutofit fontScale="85000" lnSpcReduction="20000"/>
          </a:bodyPr>
          <a:lstStyle/>
          <a:p>
            <a:pPr marL="0" lvl="0" indent="0" algn="l" rtl="0">
              <a:spcBef>
                <a:spcPts val="0"/>
              </a:spcBef>
              <a:spcAft>
                <a:spcPts val="0"/>
              </a:spcAft>
              <a:buNone/>
            </a:pPr>
            <a:endParaRPr dirty="0"/>
          </a:p>
          <a:p>
            <a:pPr marL="342900" lvl="0" indent="-312420" algn="l" rtl="0">
              <a:spcBef>
                <a:spcPts val="0"/>
              </a:spcBef>
              <a:spcAft>
                <a:spcPts val="0"/>
              </a:spcAft>
              <a:buSzPct val="100000"/>
              <a:buChar char="•"/>
            </a:pPr>
            <a:r>
              <a:rPr lang="en"/>
              <a:t>“I used EdgeUBadge during the remote Covid year to learn new technologies for remote instruction. I haven't used it much at all since then.”</a:t>
            </a:r>
            <a:endParaRPr dirty="0"/>
          </a:p>
          <a:p>
            <a:pPr marL="342900" lvl="0" indent="0" algn="l" rtl="0">
              <a:spcBef>
                <a:spcPts val="0"/>
              </a:spcBef>
              <a:spcAft>
                <a:spcPts val="0"/>
              </a:spcAft>
              <a:buNone/>
            </a:pPr>
            <a:endParaRPr dirty="0"/>
          </a:p>
          <a:p>
            <a:pPr marL="342900" lvl="0" indent="-312420" algn="l" rtl="0">
              <a:spcBef>
                <a:spcPts val="0"/>
              </a:spcBef>
              <a:spcAft>
                <a:spcPts val="0"/>
              </a:spcAft>
              <a:buSzPct val="100000"/>
              <a:buChar char="•"/>
            </a:pPr>
            <a:r>
              <a:rPr lang="en"/>
              <a:t>“I have used EdgeUBadge to learn or improve upon my technology knowledge and consider other ways I could teach or provide student engagement options.”</a:t>
            </a:r>
            <a:endParaRPr dirty="0"/>
          </a:p>
        </p:txBody>
      </p:sp>
      <p:sp>
        <p:nvSpPr>
          <p:cNvPr id="301" name="Google Shape;301;p53"/>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chemeClr val="dk1"/>
              </a:buClr>
              <a:buFont typeface="Arial"/>
              <a:buNone/>
            </a:pPr>
            <a:r>
              <a:rPr lang="en" sz="3700"/>
              <a:t>EdgeUBadges Use:  MSJ Faculty Survey</a:t>
            </a:r>
            <a:endParaRPr dirty="0"/>
          </a:p>
        </p:txBody>
      </p:sp>
      <p:sp>
        <p:nvSpPr>
          <p:cNvPr id="302" name="Google Shape;302;p53"/>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30</a:t>
            </a:fld>
            <a:endParaRPr dirty="0">
              <a:solidFill>
                <a:schemeClr val="lt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54"/>
          <p:cNvSpPr txBox="1">
            <a:spLocks noGrp="1"/>
          </p:cNvSpPr>
          <p:nvPr>
            <p:ph type="body" idx="1"/>
          </p:nvPr>
        </p:nvSpPr>
        <p:spPr>
          <a:xfrm>
            <a:off x="457200" y="1361226"/>
            <a:ext cx="8229600" cy="2857500"/>
          </a:xfrm>
          <a:prstGeom prst="rect">
            <a:avLst/>
          </a:prstGeom>
          <a:noFill/>
          <a:ln>
            <a:noFill/>
          </a:ln>
        </p:spPr>
        <p:txBody>
          <a:bodyPr spcFirstLastPara="1" wrap="square" lIns="91425" tIns="45700" rIns="91425" bIns="45700" anchor="t" anchorCtr="0">
            <a:noAutofit/>
          </a:bodyPr>
          <a:lstStyle/>
          <a:p>
            <a:pPr marL="342900" lvl="0" indent="-285750" algn="l" rtl="0">
              <a:spcBef>
                <a:spcPts val="0"/>
              </a:spcBef>
              <a:spcAft>
                <a:spcPts val="0"/>
              </a:spcAft>
              <a:buSzPts val="2300"/>
              <a:buChar char="•"/>
            </a:pPr>
            <a:r>
              <a:rPr lang="en" sz="2300"/>
              <a:t>“</a:t>
            </a:r>
            <a:r>
              <a:rPr lang="en" sz="2300">
                <a:latin typeface="Arial"/>
                <a:ea typeface="Arial"/>
                <a:cs typeface="Arial"/>
                <a:sym typeface="Arial"/>
              </a:rPr>
              <a:t>I've included JamBoard, Hyperdocs, Flipgrid and EdPuzzle as part of my classes on Zoom, and use Google all the time with my face to face classes. I include comments for some assignments to students using screencast and loom, where I can post the link on Blackboard for them to access.”</a:t>
            </a:r>
            <a:endParaRPr sz="2300" dirty="0">
              <a:latin typeface="Arial"/>
              <a:ea typeface="Arial"/>
              <a:cs typeface="Arial"/>
              <a:sym typeface="Arial"/>
            </a:endParaRPr>
          </a:p>
          <a:p>
            <a:pPr marL="342900" lvl="0" indent="-285750" algn="l" rtl="0">
              <a:spcBef>
                <a:spcPts val="0"/>
              </a:spcBef>
              <a:spcAft>
                <a:spcPts val="0"/>
              </a:spcAft>
              <a:buSzPts val="2300"/>
              <a:buFont typeface="Arial"/>
              <a:buChar char="•"/>
            </a:pPr>
            <a:r>
              <a:rPr lang="en" sz="2300">
                <a:latin typeface="Arial"/>
                <a:ea typeface="Arial"/>
                <a:cs typeface="Arial"/>
                <a:sym typeface="Arial"/>
              </a:rPr>
              <a:t>Faculty were very positive about EdgeUBadges</a:t>
            </a:r>
            <a:endParaRPr sz="2300" dirty="0">
              <a:latin typeface="Arial"/>
              <a:ea typeface="Arial"/>
              <a:cs typeface="Arial"/>
              <a:sym typeface="Arial"/>
            </a:endParaRPr>
          </a:p>
        </p:txBody>
      </p:sp>
      <p:sp>
        <p:nvSpPr>
          <p:cNvPr id="308" name="Google Shape;308;p54"/>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chemeClr val="dk1"/>
              </a:buClr>
              <a:buSzPts val="1100"/>
              <a:buFont typeface="Arial"/>
              <a:buNone/>
            </a:pPr>
            <a:r>
              <a:rPr lang="en" sz="3300"/>
              <a:t>EdgeUBadges Use: MSJ Faculty Survey</a:t>
            </a:r>
            <a:endParaRPr dirty="0"/>
          </a:p>
        </p:txBody>
      </p:sp>
      <p:sp>
        <p:nvSpPr>
          <p:cNvPr id="309" name="Google Shape;309;p54"/>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31</a:t>
            </a:fld>
            <a:endParaRPr dirty="0">
              <a:solidFill>
                <a:schemeClr val="lt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55"/>
          <p:cNvSpPr txBox="1">
            <a:spLocks noGrp="1"/>
          </p:cNvSpPr>
          <p:nvPr>
            <p:ph type="title"/>
          </p:nvPr>
        </p:nvSpPr>
        <p:spPr>
          <a:xfrm>
            <a:off x="457200" y="205978"/>
            <a:ext cx="8229600" cy="857400"/>
          </a:xfrm>
          <a:prstGeom prst="rect">
            <a:avLst/>
          </a:prstGeom>
        </p:spPr>
        <p:txBody>
          <a:bodyPr spcFirstLastPara="1" wrap="square" lIns="91425" tIns="45700" rIns="91425" bIns="45700" anchor="t" anchorCtr="0">
            <a:noAutofit/>
          </a:bodyPr>
          <a:lstStyle/>
          <a:p>
            <a:pPr marL="0" lvl="0" indent="0" algn="ctr" rtl="0">
              <a:spcBef>
                <a:spcPts val="0"/>
              </a:spcBef>
              <a:spcAft>
                <a:spcPts val="0"/>
              </a:spcAft>
              <a:buClr>
                <a:schemeClr val="dk1"/>
              </a:buClr>
              <a:buSzPts val="1100"/>
              <a:buFont typeface="Arial"/>
              <a:buNone/>
            </a:pPr>
            <a:r>
              <a:rPr lang="en" sz="3300"/>
              <a:t>EdgeUBadges Use: General Themes </a:t>
            </a:r>
            <a:endParaRPr sz="3300" dirty="0"/>
          </a:p>
          <a:p>
            <a:pPr marL="0" lvl="0" indent="0" algn="ctr" rtl="0">
              <a:spcBef>
                <a:spcPts val="0"/>
              </a:spcBef>
              <a:spcAft>
                <a:spcPts val="0"/>
              </a:spcAft>
              <a:buClr>
                <a:schemeClr val="dk1"/>
              </a:buClr>
              <a:buSzPts val="1100"/>
              <a:buFont typeface="Arial"/>
              <a:buNone/>
            </a:pPr>
            <a:r>
              <a:rPr lang="en" sz="3300"/>
              <a:t>From MSJ Faculty Survey</a:t>
            </a:r>
            <a:endParaRPr dirty="0"/>
          </a:p>
        </p:txBody>
      </p:sp>
      <p:sp>
        <p:nvSpPr>
          <p:cNvPr id="315" name="Google Shape;315;p55"/>
          <p:cNvSpPr txBox="1">
            <a:spLocks noGrp="1"/>
          </p:cNvSpPr>
          <p:nvPr>
            <p:ph type="body" idx="1"/>
          </p:nvPr>
        </p:nvSpPr>
        <p:spPr>
          <a:xfrm>
            <a:off x="457200" y="867801"/>
            <a:ext cx="8229600" cy="2800200"/>
          </a:xfrm>
          <a:prstGeom prst="rect">
            <a:avLst/>
          </a:prstGeom>
        </p:spPr>
        <p:txBody>
          <a:bodyPr spcFirstLastPara="1" wrap="square" lIns="91425" tIns="45700" rIns="91425" bIns="45700" anchor="t" anchorCtr="0">
            <a:noAutofit/>
          </a:bodyPr>
          <a:lstStyle/>
          <a:p>
            <a:pPr marL="0" lvl="0" indent="0" algn="l" rtl="0">
              <a:spcBef>
                <a:spcPts val="640"/>
              </a:spcBef>
              <a:spcAft>
                <a:spcPts val="0"/>
              </a:spcAft>
              <a:buNone/>
            </a:pPr>
            <a:endParaRPr dirty="0"/>
          </a:p>
          <a:p>
            <a:pPr marL="457200" lvl="0" indent="-381000" algn="l" rtl="0">
              <a:spcBef>
                <a:spcPts val="640"/>
              </a:spcBef>
              <a:spcAft>
                <a:spcPts val="0"/>
              </a:spcAft>
              <a:buSzPts val="2400"/>
              <a:buChar char="•"/>
            </a:pPr>
            <a:r>
              <a:rPr lang="en" sz="2400"/>
              <a:t>“</a:t>
            </a:r>
            <a:r>
              <a:rPr lang="en" sz="2400">
                <a:latin typeface="Arial"/>
                <a:ea typeface="Arial"/>
                <a:cs typeface="Arial"/>
                <a:sym typeface="Arial"/>
              </a:rPr>
              <a:t>Learning new tech skills impacted the engagement of my students during covid as all classes were online only. The success of the tech has allowed me to continue to build it successfully into my classes, and support my students, all of whom are Education majors, with building this in their lesson planning for class assignments and practicums.”</a:t>
            </a:r>
            <a:endParaRPr sz="2400" dirty="0"/>
          </a:p>
        </p:txBody>
      </p:sp>
      <p:sp>
        <p:nvSpPr>
          <p:cNvPr id="316" name="Google Shape;316;p55"/>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32</a:t>
            </a:fld>
            <a:endParaRPr dirty="0">
              <a:solidFill>
                <a:schemeClr val="lt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Google Shape;321;p56"/>
          <p:cNvSpPr txBox="1">
            <a:spLocks noGrp="1"/>
          </p:cNvSpPr>
          <p:nvPr>
            <p:ph type="body" idx="1"/>
          </p:nvPr>
        </p:nvSpPr>
        <p:spPr>
          <a:xfrm>
            <a:off x="457200" y="1200151"/>
            <a:ext cx="8229600" cy="28575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SzPts val="3200"/>
              <a:buChar char="•"/>
            </a:pPr>
            <a:r>
              <a:rPr lang="en" dirty="0"/>
              <a:t>Thorough audit of where EdgeUBadge is being used in our programs</a:t>
            </a:r>
          </a:p>
          <a:p>
            <a:pPr marL="342900" lvl="0" indent="-342900" algn="l" rtl="0">
              <a:spcBef>
                <a:spcPts val="0"/>
              </a:spcBef>
              <a:spcAft>
                <a:spcPts val="0"/>
              </a:spcAft>
              <a:buSzPts val="3200"/>
              <a:buChar char="•"/>
            </a:pPr>
            <a:r>
              <a:rPr lang="en" dirty="0"/>
              <a:t>Improve communication about program, earlier in program</a:t>
            </a:r>
            <a:endParaRPr dirty="0"/>
          </a:p>
        </p:txBody>
      </p:sp>
      <p:sp>
        <p:nvSpPr>
          <p:cNvPr id="322" name="Google Shape;322;p56"/>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a:t>Next Steps</a:t>
            </a:r>
            <a:endParaRPr dirty="0"/>
          </a:p>
        </p:txBody>
      </p:sp>
      <p:sp>
        <p:nvSpPr>
          <p:cNvPr id="323" name="Google Shape;323;p56"/>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33</a:t>
            </a:fld>
            <a:endParaRPr dirty="0">
              <a:solidFill>
                <a:schemeClr val="lt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28" name="Google Shape;328;p57"/>
          <p:cNvSpPr txBox="1">
            <a:spLocks noGrp="1"/>
          </p:cNvSpPr>
          <p:nvPr>
            <p:ph type="body" idx="1"/>
          </p:nvPr>
        </p:nvSpPr>
        <p:spPr>
          <a:xfrm>
            <a:off x="253516" y="790420"/>
            <a:ext cx="8577618" cy="3648513"/>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800"/>
              <a:buChar char="•"/>
            </a:pPr>
            <a:r>
              <a:rPr lang="en" sz="2800" dirty="0"/>
              <a:t>Incorporate the system more throughout teacher preparation program</a:t>
            </a:r>
            <a:endParaRPr sz="2800" dirty="0"/>
          </a:p>
          <a:p>
            <a:pPr marL="342900" lvl="0" indent="-317500" algn="l" rtl="0">
              <a:spcBef>
                <a:spcPts val="0"/>
              </a:spcBef>
              <a:spcAft>
                <a:spcPts val="0"/>
              </a:spcAft>
              <a:buClr>
                <a:schemeClr val="dk1"/>
              </a:buClr>
              <a:buSzPts val="2800"/>
              <a:buChar char="•"/>
            </a:pPr>
            <a:r>
              <a:rPr lang="en" sz="2800" dirty="0"/>
              <a:t>Advertise that it can be used for professional development for candidates to satisfy conference requirement</a:t>
            </a:r>
            <a:endParaRPr sz="2800" dirty="0"/>
          </a:p>
          <a:p>
            <a:pPr marL="742950" lvl="1" indent="-260350" algn="l" rtl="0">
              <a:spcBef>
                <a:spcPts val="0"/>
              </a:spcBef>
              <a:spcAft>
                <a:spcPts val="0"/>
              </a:spcAft>
              <a:buSzPts val="2400"/>
              <a:buChar char="–"/>
            </a:pPr>
            <a:r>
              <a:rPr lang="en" sz="2400" dirty="0"/>
              <a:t>At least one student appreciated EdgeUBadges as alternative for conference requirement</a:t>
            </a:r>
          </a:p>
          <a:p>
            <a:pPr marL="742950" lvl="1" indent="-260350" algn="l" rtl="0">
              <a:spcBef>
                <a:spcPts val="0"/>
              </a:spcBef>
              <a:spcAft>
                <a:spcPts val="0"/>
              </a:spcAft>
              <a:buSzPts val="2400"/>
              <a:buChar char="–"/>
            </a:pPr>
            <a:r>
              <a:rPr lang="en" sz="2400" dirty="0"/>
              <a:t>Current</a:t>
            </a:r>
            <a:r>
              <a:rPr lang="en-US" sz="2400" dirty="0"/>
              <a:t>ly, 46 students have used EdgeUBadge for this purpose</a:t>
            </a:r>
            <a:endParaRPr sz="2400" dirty="0"/>
          </a:p>
        </p:txBody>
      </p:sp>
      <p:sp>
        <p:nvSpPr>
          <p:cNvPr id="329" name="Google Shape;329;p57"/>
          <p:cNvSpPr txBox="1">
            <a:spLocks noGrp="1"/>
          </p:cNvSpPr>
          <p:nvPr>
            <p:ph type="title"/>
          </p:nvPr>
        </p:nvSpPr>
        <p:spPr>
          <a:xfrm>
            <a:off x="457200" y="83148"/>
            <a:ext cx="8229600" cy="8574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dirty="0"/>
              <a:t>Next Steps</a:t>
            </a:r>
            <a:endParaRPr dirty="0"/>
          </a:p>
        </p:txBody>
      </p:sp>
      <p:sp>
        <p:nvSpPr>
          <p:cNvPr id="330" name="Google Shape;330;p57"/>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34</a:t>
            </a:fld>
            <a:endParaRPr dirty="0">
              <a:solidFill>
                <a:schemeClr val="lt1"/>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Google Shape;335;p58"/>
          <p:cNvSpPr txBox="1">
            <a:spLocks noGrp="1"/>
          </p:cNvSpPr>
          <p:nvPr>
            <p:ph type="body" idx="1"/>
          </p:nvPr>
        </p:nvSpPr>
        <p:spPr>
          <a:xfrm>
            <a:off x="457200" y="1224500"/>
            <a:ext cx="8229600" cy="2857500"/>
          </a:xfrm>
          <a:prstGeom prst="rect">
            <a:avLst/>
          </a:prstGeom>
          <a:noFill/>
          <a:ln>
            <a:noFill/>
          </a:ln>
        </p:spPr>
        <p:txBody>
          <a:bodyPr spcFirstLastPara="1" wrap="square" lIns="91425" tIns="45700" rIns="91425" bIns="45700" anchor="t" anchorCtr="0">
            <a:noAutofit/>
          </a:bodyPr>
          <a:lstStyle/>
          <a:p>
            <a:pPr marL="342900" lvl="0" indent="-292100" algn="l" rtl="0">
              <a:spcBef>
                <a:spcPts val="640"/>
              </a:spcBef>
              <a:spcAft>
                <a:spcPts val="0"/>
              </a:spcAft>
              <a:buSzPts val="2400"/>
              <a:buChar char="•"/>
            </a:pPr>
            <a:r>
              <a:rPr lang="en" sz="2400"/>
              <a:t>OSTP: Technology in Instruction</a:t>
            </a:r>
            <a:endParaRPr sz="2400" dirty="0"/>
          </a:p>
          <a:p>
            <a:pPr marL="742950" lvl="1" indent="-234950" algn="l" rtl="0">
              <a:spcBef>
                <a:spcPts val="640"/>
              </a:spcBef>
              <a:spcAft>
                <a:spcPts val="0"/>
              </a:spcAft>
              <a:buSzPts val="2000"/>
              <a:buChar char="–"/>
            </a:pPr>
            <a:r>
              <a:rPr lang="en" sz="2000"/>
              <a:t>“Teachers use resources effectively, including technology, to enhance student learning.”</a:t>
            </a:r>
            <a:endParaRPr sz="2000" dirty="0"/>
          </a:p>
          <a:p>
            <a:pPr marL="342900" lvl="0" indent="-292100" algn="l" rtl="0">
              <a:spcBef>
                <a:spcPts val="640"/>
              </a:spcBef>
              <a:spcAft>
                <a:spcPts val="0"/>
              </a:spcAft>
              <a:buSzPts val="2400"/>
              <a:buChar char="•"/>
            </a:pPr>
            <a:r>
              <a:rPr lang="en" sz="2400"/>
              <a:t>OTES 2.0: Focus for Learning</a:t>
            </a:r>
            <a:endParaRPr sz="2400" dirty="0"/>
          </a:p>
          <a:p>
            <a:pPr marL="742950" lvl="1" indent="-234950" algn="l" rtl="0">
              <a:spcBef>
                <a:spcPts val="640"/>
              </a:spcBef>
              <a:spcAft>
                <a:spcPts val="0"/>
              </a:spcAft>
              <a:buSzPts val="2000"/>
              <a:buChar char="–"/>
            </a:pPr>
            <a:r>
              <a:rPr lang="en" sz="2000"/>
              <a:t>“The teacher’s instructional plan incorporates activities, assessments and resources, including available technology, that align with student needs, school and district priorities, and Ohio’s Learning Standards.“ </a:t>
            </a:r>
            <a:endParaRPr sz="2400" dirty="0"/>
          </a:p>
        </p:txBody>
      </p:sp>
      <p:sp>
        <p:nvSpPr>
          <p:cNvPr id="336" name="Google Shape;336;p58"/>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a:t>Requirements &amp; Standards</a:t>
            </a:r>
            <a:endParaRPr dirty="0"/>
          </a:p>
        </p:txBody>
      </p:sp>
      <p:sp>
        <p:nvSpPr>
          <p:cNvPr id="337" name="Google Shape;337;p58"/>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35</a:t>
            </a:fld>
            <a:endParaRPr dirty="0">
              <a:solidFill>
                <a:schemeClr val="lt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sp>
        <p:nvSpPr>
          <p:cNvPr id="342" name="Google Shape;342;p59"/>
          <p:cNvSpPr txBox="1">
            <a:spLocks noGrp="1"/>
          </p:cNvSpPr>
          <p:nvPr>
            <p:ph type="body" idx="1"/>
          </p:nvPr>
        </p:nvSpPr>
        <p:spPr>
          <a:xfrm>
            <a:off x="457200" y="882840"/>
            <a:ext cx="8229600" cy="3145800"/>
          </a:xfrm>
          <a:prstGeom prst="rect">
            <a:avLst/>
          </a:prstGeom>
          <a:noFill/>
          <a:ln>
            <a:noFill/>
          </a:ln>
        </p:spPr>
        <p:txBody>
          <a:bodyPr spcFirstLastPara="1" wrap="square" lIns="91425" tIns="45700" rIns="91425" bIns="45700" anchor="t" anchorCtr="0">
            <a:noAutofit/>
          </a:bodyPr>
          <a:lstStyle/>
          <a:p>
            <a:pPr marL="342900" lvl="0" indent="-273050" algn="l" rtl="0">
              <a:spcBef>
                <a:spcPts val="640"/>
              </a:spcBef>
              <a:spcAft>
                <a:spcPts val="0"/>
              </a:spcAft>
              <a:buSzPts val="2100"/>
              <a:buChar char="•"/>
            </a:pPr>
            <a:r>
              <a:rPr lang="en" sz="2100" dirty="0"/>
              <a:t>CAEP Standards 2022</a:t>
            </a:r>
            <a:endParaRPr sz="2100" dirty="0"/>
          </a:p>
          <a:p>
            <a:pPr marL="742950" lvl="1" indent="-209550" algn="l" rtl="0">
              <a:lnSpc>
                <a:spcPct val="115000"/>
              </a:lnSpc>
              <a:spcBef>
                <a:spcPts val="0"/>
              </a:spcBef>
              <a:spcAft>
                <a:spcPts val="0"/>
              </a:spcAft>
              <a:buSzPts val="1600"/>
              <a:buChar char="–"/>
            </a:pPr>
            <a:r>
              <a:rPr lang="en" sz="1600" dirty="0"/>
              <a:t>R1.3  Instructional Practice: “Providers ensure candidates model and apply national or state approved technology standards to engage and improve learning for all students.”</a:t>
            </a:r>
            <a:endParaRPr sz="1600" dirty="0"/>
          </a:p>
          <a:p>
            <a:pPr marL="742950" lvl="1" indent="-209550" algn="l" rtl="0">
              <a:lnSpc>
                <a:spcPct val="115000"/>
              </a:lnSpc>
              <a:spcBef>
                <a:spcPts val="0"/>
              </a:spcBef>
              <a:spcAft>
                <a:spcPts val="0"/>
              </a:spcAft>
              <a:buSzPts val="1600"/>
              <a:buChar char="–"/>
            </a:pPr>
            <a:r>
              <a:rPr lang="en" sz="1600" dirty="0"/>
              <a:t>R3.2  Monitoring &amp; Supporting Candidate Progression: “The provider creates and monitors transition points from admission through completion that indicate….the ability to integrate technology effectively in their practice.”</a:t>
            </a:r>
            <a:endParaRPr sz="1600" dirty="0"/>
          </a:p>
          <a:p>
            <a:pPr marL="742950" lvl="1" indent="-209550" algn="l" rtl="0">
              <a:lnSpc>
                <a:spcPct val="115000"/>
              </a:lnSpc>
              <a:spcBef>
                <a:spcPts val="0"/>
              </a:spcBef>
              <a:spcAft>
                <a:spcPts val="0"/>
              </a:spcAft>
              <a:buSzPts val="1600"/>
              <a:buChar char="–"/>
            </a:pPr>
            <a:r>
              <a:rPr lang="en" sz="1600" dirty="0"/>
              <a:t>R3.3  Competency at Completion: “The provider ensures candidates possess academic competency to teach effectively….through application of….technology integration in the field(s) where certification is sought.”</a:t>
            </a:r>
            <a:endParaRPr sz="1600" dirty="0"/>
          </a:p>
          <a:p>
            <a:pPr marL="742950" lvl="1" indent="-209550" algn="l" rtl="0">
              <a:lnSpc>
                <a:spcPct val="115000"/>
              </a:lnSpc>
              <a:spcBef>
                <a:spcPts val="0"/>
              </a:spcBef>
              <a:spcAft>
                <a:spcPts val="0"/>
              </a:spcAft>
              <a:buSzPts val="1600"/>
              <a:buChar char="–"/>
            </a:pPr>
            <a:r>
              <a:rPr lang="en" sz="1600" dirty="0"/>
              <a:t>R6.3  Faculty Resources: “The EPP provides adequate resources and opportunities for professional development of faculty, including training in the use of technology.”</a:t>
            </a:r>
            <a:endParaRPr sz="1600" dirty="0"/>
          </a:p>
          <a:p>
            <a:pPr marL="342900" lvl="0" indent="0" algn="l" rtl="0">
              <a:spcBef>
                <a:spcPts val="0"/>
              </a:spcBef>
              <a:spcAft>
                <a:spcPts val="0"/>
              </a:spcAft>
              <a:buNone/>
            </a:pPr>
            <a:endParaRPr sz="1700" dirty="0"/>
          </a:p>
        </p:txBody>
      </p:sp>
      <p:sp>
        <p:nvSpPr>
          <p:cNvPr id="343" name="Google Shape;343;p59"/>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a:t>Requirements &amp; Standards</a:t>
            </a:r>
            <a:endParaRPr dirty="0"/>
          </a:p>
        </p:txBody>
      </p:sp>
      <p:sp>
        <p:nvSpPr>
          <p:cNvPr id="344" name="Google Shape;344;p59"/>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36</a:t>
            </a:fld>
            <a:endParaRPr dirty="0">
              <a:solidFill>
                <a:schemeClr val="lt1"/>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Google Shape;349;p60"/>
          <p:cNvSpPr txBox="1">
            <a:spLocks noGrp="1"/>
          </p:cNvSpPr>
          <p:nvPr>
            <p:ph type="body" idx="1"/>
          </p:nvPr>
        </p:nvSpPr>
        <p:spPr>
          <a:xfrm>
            <a:off x="529475" y="1597925"/>
            <a:ext cx="8229600" cy="2254500"/>
          </a:xfrm>
          <a:prstGeom prst="rect">
            <a:avLst/>
          </a:prstGeom>
          <a:noFill/>
          <a:ln>
            <a:noFill/>
          </a:ln>
        </p:spPr>
        <p:txBody>
          <a:bodyPr spcFirstLastPara="1" wrap="square" lIns="91425" tIns="45700" rIns="91425" bIns="45700" anchor="t" anchorCtr="0">
            <a:noAutofit/>
          </a:bodyPr>
          <a:lstStyle/>
          <a:p>
            <a:pPr marL="342900" lvl="0" indent="-285750" algn="l" rtl="0">
              <a:spcBef>
                <a:spcPts val="640"/>
              </a:spcBef>
              <a:spcAft>
                <a:spcPts val="0"/>
              </a:spcAft>
              <a:buSzPts val="2300"/>
              <a:buChar char="•"/>
            </a:pPr>
            <a:r>
              <a:rPr lang="en" sz="2500"/>
              <a:t>ISTE: Seal of Alignment 2022-2024 Educator Standards</a:t>
            </a:r>
            <a:endParaRPr sz="2500" dirty="0"/>
          </a:p>
          <a:p>
            <a:pPr marL="742950" lvl="1" indent="-222250" algn="l" rtl="0">
              <a:spcBef>
                <a:spcPts val="560"/>
              </a:spcBef>
              <a:spcAft>
                <a:spcPts val="0"/>
              </a:spcAft>
              <a:buSzPts val="1800"/>
              <a:buChar char="–"/>
            </a:pPr>
            <a:r>
              <a:rPr lang="en" sz="2000">
                <a:latin typeface="Arial"/>
                <a:ea typeface="Arial"/>
                <a:cs typeface="Arial"/>
                <a:sym typeface="Arial"/>
              </a:rPr>
              <a:t>Aligned with at both foundational and applied levels</a:t>
            </a:r>
            <a:endParaRPr sz="2000" dirty="0">
              <a:latin typeface="Arial"/>
              <a:ea typeface="Arial"/>
              <a:cs typeface="Arial"/>
              <a:sym typeface="Arial"/>
            </a:endParaRPr>
          </a:p>
          <a:p>
            <a:pPr marL="742950" lvl="1" indent="-234950" algn="l" rtl="0">
              <a:spcBef>
                <a:spcPts val="560"/>
              </a:spcBef>
              <a:spcAft>
                <a:spcPts val="0"/>
              </a:spcAft>
              <a:buSzPts val="2000"/>
              <a:buFont typeface="Arial"/>
              <a:buChar char="–"/>
            </a:pPr>
            <a:r>
              <a:rPr lang="en" sz="2000">
                <a:latin typeface="Arial"/>
                <a:ea typeface="Arial"/>
                <a:cs typeface="Arial"/>
                <a:sym typeface="Arial"/>
              </a:rPr>
              <a:t>EdgeUBadges is aligned to ISTE Standards</a:t>
            </a:r>
            <a:endParaRPr sz="2000" dirty="0">
              <a:latin typeface="Arial"/>
              <a:ea typeface="Arial"/>
              <a:cs typeface="Arial"/>
              <a:sym typeface="Arial"/>
            </a:endParaRPr>
          </a:p>
          <a:p>
            <a:pPr marL="0" lvl="0" indent="0" algn="l" rtl="0">
              <a:spcBef>
                <a:spcPts val="640"/>
              </a:spcBef>
              <a:spcAft>
                <a:spcPts val="0"/>
              </a:spcAft>
              <a:buNone/>
            </a:pPr>
            <a:endParaRPr sz="2000" dirty="0">
              <a:latin typeface="Arial"/>
              <a:ea typeface="Arial"/>
              <a:cs typeface="Arial"/>
              <a:sym typeface="Arial"/>
            </a:endParaRPr>
          </a:p>
          <a:p>
            <a:pPr marL="0" lvl="0" indent="0" algn="l" rtl="0">
              <a:spcBef>
                <a:spcPts val="640"/>
              </a:spcBef>
              <a:spcAft>
                <a:spcPts val="0"/>
              </a:spcAft>
              <a:buNone/>
            </a:pPr>
            <a:endParaRPr sz="2200" dirty="0"/>
          </a:p>
        </p:txBody>
      </p:sp>
      <p:sp>
        <p:nvSpPr>
          <p:cNvPr id="350" name="Google Shape;350;p60"/>
          <p:cNvSpPr txBox="1">
            <a:spLocks noGrp="1"/>
          </p:cNvSpPr>
          <p:nvPr>
            <p:ph type="title"/>
          </p:nvPr>
        </p:nvSpPr>
        <p:spPr>
          <a:xfrm>
            <a:off x="457200" y="290304"/>
            <a:ext cx="8229600" cy="8574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a:t>Requirements &amp; Standards</a:t>
            </a:r>
            <a:endParaRPr dirty="0"/>
          </a:p>
        </p:txBody>
      </p:sp>
      <p:sp>
        <p:nvSpPr>
          <p:cNvPr id="351" name="Google Shape;351;p60"/>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37</a:t>
            </a:fld>
            <a:endParaRPr dirty="0">
              <a:solidFill>
                <a:schemeClr val="lt1"/>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55"/>
        <p:cNvGrpSpPr/>
        <p:nvPr/>
      </p:nvGrpSpPr>
      <p:grpSpPr>
        <a:xfrm>
          <a:off x="0" y="0"/>
          <a:ext cx="0" cy="0"/>
          <a:chOff x="0" y="0"/>
          <a:chExt cx="0" cy="0"/>
        </a:xfrm>
      </p:grpSpPr>
      <p:sp>
        <p:nvSpPr>
          <p:cNvPr id="356" name="Google Shape;356;p61"/>
          <p:cNvSpPr txBox="1">
            <a:spLocks noGrp="1"/>
          </p:cNvSpPr>
          <p:nvPr>
            <p:ph type="body" idx="1"/>
          </p:nvPr>
        </p:nvSpPr>
        <p:spPr>
          <a:xfrm>
            <a:off x="457200" y="1200151"/>
            <a:ext cx="8229600" cy="2857500"/>
          </a:xfrm>
          <a:prstGeom prst="rect">
            <a:avLst/>
          </a:prstGeom>
          <a:noFill/>
          <a:ln>
            <a:noFill/>
          </a:ln>
        </p:spPr>
        <p:txBody>
          <a:bodyPr spcFirstLastPara="1" wrap="square" lIns="91425" tIns="45700" rIns="91425" bIns="45700" anchor="t" anchorCtr="0">
            <a:noAutofit/>
          </a:bodyPr>
          <a:lstStyle/>
          <a:p>
            <a:pPr marL="342900" lvl="0" indent="-311150" algn="l" rtl="0">
              <a:spcBef>
                <a:spcPts val="0"/>
              </a:spcBef>
              <a:spcAft>
                <a:spcPts val="0"/>
              </a:spcAft>
              <a:buClr>
                <a:schemeClr val="dk1"/>
              </a:buClr>
              <a:buSzPts val="2700"/>
              <a:buChar char="•"/>
            </a:pPr>
            <a:r>
              <a:rPr lang="en" sz="2700" dirty="0"/>
              <a:t>Re-assess </a:t>
            </a:r>
            <a:r>
              <a:rPr lang="en-US" sz="2700" dirty="0"/>
              <a:t>yearly </a:t>
            </a:r>
            <a:r>
              <a:rPr lang="en" sz="2700" dirty="0"/>
              <a:t>the use of EdgeUBadges in the School of Education</a:t>
            </a:r>
            <a:endParaRPr sz="2700" dirty="0"/>
          </a:p>
          <a:p>
            <a:pPr marL="342900" lvl="0" indent="-311150" algn="l" rtl="0">
              <a:spcBef>
                <a:spcPts val="0"/>
              </a:spcBef>
              <a:spcAft>
                <a:spcPts val="0"/>
              </a:spcAft>
              <a:buSzPts val="2700"/>
              <a:buChar char="•"/>
            </a:pPr>
            <a:r>
              <a:rPr lang="en" sz="2700" dirty="0"/>
              <a:t>If we continue to use, make sure that its use is well-grounded in coursework across programs</a:t>
            </a:r>
            <a:endParaRPr sz="2700" dirty="0"/>
          </a:p>
          <a:p>
            <a:pPr marL="342900" lvl="0" indent="-311150" algn="l" rtl="0">
              <a:spcBef>
                <a:spcPts val="0"/>
              </a:spcBef>
              <a:spcAft>
                <a:spcPts val="0"/>
              </a:spcAft>
              <a:buSzPts val="2700"/>
              <a:buChar char="•"/>
            </a:pPr>
            <a:r>
              <a:rPr lang="en" sz="2700" dirty="0"/>
              <a:t>Introduce its use in the earliest classes</a:t>
            </a:r>
            <a:endParaRPr sz="2700" dirty="0"/>
          </a:p>
          <a:p>
            <a:pPr marL="342900" lvl="0" indent="-311150" algn="l" rtl="0">
              <a:spcBef>
                <a:spcPts val="0"/>
              </a:spcBef>
              <a:spcAft>
                <a:spcPts val="0"/>
              </a:spcAft>
              <a:buSzPts val="2700"/>
              <a:buChar char="•"/>
            </a:pPr>
            <a:r>
              <a:rPr lang="en" sz="2700" dirty="0"/>
              <a:t>Make sure its use is authentic in courses and clinical placements</a:t>
            </a:r>
            <a:endParaRPr sz="2700" dirty="0"/>
          </a:p>
          <a:p>
            <a:pPr marL="342900" lvl="0" indent="-139700" algn="l" rtl="0">
              <a:spcBef>
                <a:spcPts val="640"/>
              </a:spcBef>
              <a:spcAft>
                <a:spcPts val="0"/>
              </a:spcAft>
              <a:buClr>
                <a:schemeClr val="dk1"/>
              </a:buClr>
              <a:buSzPts val="3200"/>
              <a:buNone/>
            </a:pPr>
            <a:endParaRPr dirty="0"/>
          </a:p>
        </p:txBody>
      </p:sp>
      <p:sp>
        <p:nvSpPr>
          <p:cNvPr id="357" name="Google Shape;357;p61"/>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a:t>Conclusion</a:t>
            </a:r>
            <a:endParaRPr dirty="0"/>
          </a:p>
        </p:txBody>
      </p:sp>
      <p:sp>
        <p:nvSpPr>
          <p:cNvPr id="358" name="Google Shape;358;p61"/>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38</a:t>
            </a:fld>
            <a:endParaRPr dirty="0">
              <a:solidFill>
                <a:schemeClr val="lt1"/>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362"/>
        <p:cNvGrpSpPr/>
        <p:nvPr/>
      </p:nvGrpSpPr>
      <p:grpSpPr>
        <a:xfrm>
          <a:off x="0" y="0"/>
          <a:ext cx="0" cy="0"/>
          <a:chOff x="0" y="0"/>
          <a:chExt cx="0" cy="0"/>
        </a:xfrm>
      </p:grpSpPr>
      <p:sp>
        <p:nvSpPr>
          <p:cNvPr id="363" name="Google Shape;363;p62"/>
          <p:cNvSpPr txBox="1">
            <a:spLocks noGrp="1"/>
          </p:cNvSpPr>
          <p:nvPr>
            <p:ph type="body" idx="1"/>
          </p:nvPr>
        </p:nvSpPr>
        <p:spPr>
          <a:xfrm>
            <a:off x="457200" y="1063375"/>
            <a:ext cx="8229600" cy="2874000"/>
          </a:xfrm>
          <a:prstGeom prst="rect">
            <a:avLst/>
          </a:prstGeom>
          <a:noFill/>
          <a:ln>
            <a:noFill/>
          </a:ln>
        </p:spPr>
        <p:txBody>
          <a:bodyPr spcFirstLastPara="1" wrap="square" lIns="91425" tIns="45700" rIns="91425" bIns="45700" anchor="t" anchorCtr="0">
            <a:noAutofit/>
          </a:bodyPr>
          <a:lstStyle/>
          <a:p>
            <a:pPr marL="342900" lvl="0" indent="-292100" algn="l" rtl="0">
              <a:spcBef>
                <a:spcPts val="0"/>
              </a:spcBef>
              <a:spcAft>
                <a:spcPts val="0"/>
              </a:spcAft>
              <a:buClr>
                <a:schemeClr val="dk1"/>
              </a:buClr>
              <a:buSzPts val="2400"/>
              <a:buChar char="•"/>
            </a:pPr>
            <a:r>
              <a:rPr lang="en" sz="2400" dirty="0"/>
              <a:t>Faculty use in preparing teacher candidates</a:t>
            </a:r>
            <a:endParaRPr sz="2400" dirty="0"/>
          </a:p>
          <a:p>
            <a:pPr marL="342900" lvl="0" indent="-292100" algn="l" rtl="0">
              <a:spcBef>
                <a:spcPts val="0"/>
              </a:spcBef>
              <a:spcAft>
                <a:spcPts val="0"/>
              </a:spcAft>
              <a:buClr>
                <a:schemeClr val="dk1"/>
              </a:buClr>
              <a:buSzPts val="2400"/>
              <a:buChar char="•"/>
            </a:pPr>
            <a:r>
              <a:rPr lang="en" sz="2400" dirty="0"/>
              <a:t>Candidate use in lessons for benefit of engaging students in learning and exposing mentors to technology, list on resumes</a:t>
            </a:r>
            <a:endParaRPr sz="2400" dirty="0"/>
          </a:p>
          <a:p>
            <a:pPr marL="342900" lvl="0" indent="-292100" algn="l" rtl="0">
              <a:spcBef>
                <a:spcPts val="0"/>
              </a:spcBef>
              <a:spcAft>
                <a:spcPts val="0"/>
              </a:spcAft>
              <a:buSzPts val="2400"/>
              <a:buChar char="•"/>
            </a:pPr>
            <a:r>
              <a:rPr lang="en" sz="2400" dirty="0"/>
              <a:t>Use as continued professional development for graduated candidates as teachers, include in IPDPs for contact hours</a:t>
            </a:r>
            <a:endParaRPr sz="2400" dirty="0"/>
          </a:p>
          <a:p>
            <a:pPr marL="342900" lvl="0" indent="-292100" algn="l" rtl="0">
              <a:spcBef>
                <a:spcPts val="0"/>
              </a:spcBef>
              <a:spcAft>
                <a:spcPts val="0"/>
              </a:spcAft>
              <a:buSzPts val="2400"/>
              <a:buChar char="•"/>
            </a:pPr>
            <a:r>
              <a:rPr lang="en" sz="2400" dirty="0"/>
              <a:t>Use by districts for professional development for furthering technology skills of teachers</a:t>
            </a:r>
            <a:endParaRPr sz="2900" dirty="0"/>
          </a:p>
        </p:txBody>
      </p:sp>
      <p:sp>
        <p:nvSpPr>
          <p:cNvPr id="364" name="Google Shape;364;p62"/>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a:t>Recommendations for Future Use</a:t>
            </a:r>
            <a:endParaRPr dirty="0"/>
          </a:p>
        </p:txBody>
      </p:sp>
      <p:sp>
        <p:nvSpPr>
          <p:cNvPr id="365" name="Google Shape;365;p62"/>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39</a:t>
            </a:fld>
            <a:endParaRPr dirty="0">
              <a:solidFill>
                <a:schemeClr val="l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30"/>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dirty="0"/>
              <a:t>Terminology</a:t>
            </a:r>
            <a:endParaRPr dirty="0"/>
          </a:p>
        </p:txBody>
      </p:sp>
      <p:sp>
        <p:nvSpPr>
          <p:cNvPr id="131" name="Google Shape;131;p30"/>
          <p:cNvSpPr txBox="1">
            <a:spLocks noGrp="1"/>
          </p:cNvSpPr>
          <p:nvPr>
            <p:ph type="body" idx="1"/>
          </p:nvPr>
        </p:nvSpPr>
        <p:spPr>
          <a:xfrm>
            <a:off x="457200" y="1200150"/>
            <a:ext cx="4038600" cy="3086099"/>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800"/>
              <a:buChar char="•"/>
            </a:pPr>
            <a:r>
              <a:rPr lang="en" b="1" dirty="0"/>
              <a:t>Candidates</a:t>
            </a:r>
            <a:endParaRPr dirty="0"/>
          </a:p>
          <a:p>
            <a:pPr marL="0" lvl="0" indent="0" algn="l" rtl="0">
              <a:spcBef>
                <a:spcPts val="560"/>
              </a:spcBef>
              <a:spcAft>
                <a:spcPts val="0"/>
              </a:spcAft>
              <a:buClr>
                <a:schemeClr val="dk1"/>
              </a:buClr>
              <a:buSzPts val="2800"/>
              <a:buNone/>
            </a:pPr>
            <a:endParaRPr dirty="0"/>
          </a:p>
          <a:p>
            <a:pPr marL="0" lvl="0" indent="0" algn="l" rtl="0">
              <a:spcBef>
                <a:spcPts val="560"/>
              </a:spcBef>
              <a:spcAft>
                <a:spcPts val="0"/>
              </a:spcAft>
              <a:buClr>
                <a:schemeClr val="dk1"/>
              </a:buClr>
              <a:buSzPts val="2800"/>
              <a:buNone/>
            </a:pPr>
            <a:r>
              <a:rPr lang="en" dirty="0"/>
              <a:t>Those persons enrolled at MSJ School of Education</a:t>
            </a:r>
            <a:endParaRPr dirty="0"/>
          </a:p>
          <a:p>
            <a:pPr marL="0" lvl="0" indent="0" algn="l" rtl="0">
              <a:spcBef>
                <a:spcPts val="560"/>
              </a:spcBef>
              <a:spcAft>
                <a:spcPts val="0"/>
              </a:spcAft>
              <a:buClr>
                <a:schemeClr val="dk1"/>
              </a:buClr>
              <a:buSzPts val="2800"/>
              <a:buNone/>
            </a:pPr>
            <a:endParaRPr sz="2100" dirty="0"/>
          </a:p>
          <a:p>
            <a:pPr marL="0" lvl="0" indent="0" algn="l" rtl="0">
              <a:spcBef>
                <a:spcPts val="560"/>
              </a:spcBef>
              <a:spcAft>
                <a:spcPts val="0"/>
              </a:spcAft>
              <a:buClr>
                <a:schemeClr val="dk1"/>
              </a:buClr>
              <a:buSzPts val="2800"/>
              <a:buNone/>
            </a:pPr>
            <a:r>
              <a:rPr lang="en" dirty="0"/>
              <a:t>College-level</a:t>
            </a:r>
            <a:endParaRPr dirty="0"/>
          </a:p>
        </p:txBody>
      </p:sp>
      <p:sp>
        <p:nvSpPr>
          <p:cNvPr id="132" name="Google Shape;132;p30"/>
          <p:cNvSpPr txBox="1">
            <a:spLocks noGrp="1"/>
          </p:cNvSpPr>
          <p:nvPr>
            <p:ph type="body" idx="2"/>
          </p:nvPr>
        </p:nvSpPr>
        <p:spPr>
          <a:xfrm>
            <a:off x="4572000" y="1200140"/>
            <a:ext cx="4343400" cy="29145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800"/>
              <a:buChar char="•"/>
            </a:pPr>
            <a:r>
              <a:rPr lang="en" b="1"/>
              <a:t>Students</a:t>
            </a:r>
            <a:endParaRPr dirty="0"/>
          </a:p>
          <a:p>
            <a:pPr marL="0" lvl="0" indent="0" algn="l" rtl="0">
              <a:spcBef>
                <a:spcPts val="560"/>
              </a:spcBef>
              <a:spcAft>
                <a:spcPts val="0"/>
              </a:spcAft>
              <a:buClr>
                <a:schemeClr val="dk1"/>
              </a:buClr>
              <a:buSzPts val="2800"/>
              <a:buNone/>
            </a:pPr>
            <a:r>
              <a:rPr lang="en"/>
              <a:t>Those persons who are enrolled in preschool, primary, elementary, middle, junior high, or high schools</a:t>
            </a:r>
            <a:endParaRPr dirty="0"/>
          </a:p>
          <a:p>
            <a:pPr marL="0" lvl="0" indent="0" algn="l" rtl="0">
              <a:spcBef>
                <a:spcPts val="560"/>
              </a:spcBef>
              <a:spcAft>
                <a:spcPts val="0"/>
              </a:spcAft>
              <a:buClr>
                <a:schemeClr val="dk1"/>
              </a:buClr>
              <a:buSzPts val="2800"/>
              <a:buNone/>
            </a:pPr>
            <a:r>
              <a:rPr lang="en"/>
              <a:t>Pre-Kindergarten – Grade 12</a:t>
            </a:r>
            <a:endParaRPr dirty="0"/>
          </a:p>
          <a:p>
            <a:pPr marL="0" lvl="0" indent="0" algn="l" rtl="0">
              <a:spcBef>
                <a:spcPts val="560"/>
              </a:spcBef>
              <a:spcAft>
                <a:spcPts val="0"/>
              </a:spcAft>
              <a:buClr>
                <a:schemeClr val="dk1"/>
              </a:buClr>
              <a:buSzPts val="2800"/>
              <a:buNone/>
            </a:pPr>
            <a:endParaRPr dirty="0"/>
          </a:p>
          <a:p>
            <a:pPr marL="0" lvl="0" indent="0" algn="l" rtl="0">
              <a:spcBef>
                <a:spcPts val="560"/>
              </a:spcBef>
              <a:spcAft>
                <a:spcPts val="0"/>
              </a:spcAft>
              <a:buClr>
                <a:schemeClr val="dk1"/>
              </a:buClr>
              <a:buSzPts val="2800"/>
              <a:buNone/>
            </a:pPr>
            <a:endParaRPr dirty="0"/>
          </a:p>
          <a:p>
            <a:pPr marL="0" lvl="0" indent="0" algn="l" rtl="0">
              <a:spcBef>
                <a:spcPts val="560"/>
              </a:spcBef>
              <a:spcAft>
                <a:spcPts val="0"/>
              </a:spcAft>
              <a:buClr>
                <a:schemeClr val="dk1"/>
              </a:buClr>
              <a:buSzPts val="2800"/>
              <a:buNone/>
            </a:pPr>
            <a:endParaRPr dirty="0"/>
          </a:p>
        </p:txBody>
      </p:sp>
      <p:sp>
        <p:nvSpPr>
          <p:cNvPr id="133" name="Google Shape;133;p30"/>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4</a:t>
            </a:fld>
            <a:endParaRPr dirty="0">
              <a:solidFill>
                <a:schemeClr val="lt1"/>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369"/>
        <p:cNvGrpSpPr/>
        <p:nvPr/>
      </p:nvGrpSpPr>
      <p:grpSpPr>
        <a:xfrm>
          <a:off x="0" y="0"/>
          <a:ext cx="0" cy="0"/>
          <a:chOff x="0" y="0"/>
          <a:chExt cx="0" cy="0"/>
        </a:xfrm>
      </p:grpSpPr>
      <p:sp>
        <p:nvSpPr>
          <p:cNvPr id="370" name="Google Shape;370;p63"/>
          <p:cNvSpPr txBox="1">
            <a:spLocks noGrp="1"/>
          </p:cNvSpPr>
          <p:nvPr>
            <p:ph type="body" idx="1"/>
          </p:nvPr>
        </p:nvSpPr>
        <p:spPr>
          <a:xfrm>
            <a:off x="457200" y="1200151"/>
            <a:ext cx="8229600" cy="28575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3200"/>
              <a:buChar char="•"/>
            </a:pPr>
            <a:r>
              <a:rPr lang="en"/>
              <a:t>Michael Bindis </a:t>
            </a:r>
            <a:endParaRPr dirty="0"/>
          </a:p>
          <a:p>
            <a:pPr marL="457200" lvl="1" indent="0" algn="l" rtl="0">
              <a:spcBef>
                <a:spcPts val="560"/>
              </a:spcBef>
              <a:spcAft>
                <a:spcPts val="0"/>
              </a:spcAft>
              <a:buClr>
                <a:schemeClr val="dk1"/>
              </a:buClr>
              <a:buSzPts val="2800"/>
              <a:buNone/>
            </a:pPr>
            <a:r>
              <a:rPr lang="en" u="sng">
                <a:solidFill>
                  <a:schemeClr val="hlink"/>
                </a:solidFill>
                <a:hlinkClick r:id="rId3"/>
              </a:rPr>
              <a:t>michael.bindis@msj.edu</a:t>
            </a:r>
            <a:endParaRPr dirty="0"/>
          </a:p>
          <a:p>
            <a:pPr marL="457200" lvl="1" indent="0" algn="l" rtl="0">
              <a:spcBef>
                <a:spcPts val="560"/>
              </a:spcBef>
              <a:spcAft>
                <a:spcPts val="0"/>
              </a:spcAft>
              <a:buClr>
                <a:schemeClr val="dk1"/>
              </a:buClr>
              <a:buSzPts val="2800"/>
              <a:buNone/>
            </a:pPr>
            <a:endParaRPr dirty="0"/>
          </a:p>
          <a:p>
            <a:pPr marL="342900" lvl="0" indent="-342900" algn="l" rtl="0">
              <a:spcBef>
                <a:spcPts val="640"/>
              </a:spcBef>
              <a:spcAft>
                <a:spcPts val="0"/>
              </a:spcAft>
              <a:buClr>
                <a:schemeClr val="dk1"/>
              </a:buClr>
              <a:buSzPts val="3200"/>
              <a:buChar char="•"/>
            </a:pPr>
            <a:r>
              <a:rPr lang="en"/>
              <a:t>Harrison Collier</a:t>
            </a:r>
            <a:endParaRPr dirty="0"/>
          </a:p>
          <a:p>
            <a:pPr marL="457200" lvl="1" indent="0" algn="l" rtl="0">
              <a:spcBef>
                <a:spcPts val="560"/>
              </a:spcBef>
              <a:spcAft>
                <a:spcPts val="0"/>
              </a:spcAft>
              <a:buClr>
                <a:schemeClr val="dk1"/>
              </a:buClr>
              <a:buSzPts val="2800"/>
              <a:buNone/>
            </a:pPr>
            <a:r>
              <a:rPr lang="en" u="sng">
                <a:solidFill>
                  <a:schemeClr val="hlink"/>
                </a:solidFill>
                <a:hlinkClick r:id="rId4"/>
              </a:rPr>
              <a:t>harrison.collier@msj.edu</a:t>
            </a:r>
            <a:endParaRPr dirty="0"/>
          </a:p>
          <a:p>
            <a:pPr marL="457200" lvl="1" indent="0" algn="l" rtl="0">
              <a:spcBef>
                <a:spcPts val="560"/>
              </a:spcBef>
              <a:spcAft>
                <a:spcPts val="0"/>
              </a:spcAft>
              <a:buClr>
                <a:schemeClr val="dk1"/>
              </a:buClr>
              <a:buSzPts val="2800"/>
              <a:buNone/>
            </a:pPr>
            <a:endParaRPr dirty="0"/>
          </a:p>
        </p:txBody>
      </p:sp>
      <p:sp>
        <p:nvSpPr>
          <p:cNvPr id="371" name="Google Shape;371;p63"/>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a:t>Questions?</a:t>
            </a:r>
            <a:endParaRPr dirty="0"/>
          </a:p>
        </p:txBody>
      </p:sp>
      <p:sp>
        <p:nvSpPr>
          <p:cNvPr id="372" name="Google Shape;372;p63"/>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40</a:t>
            </a:fld>
            <a:endParaRPr dirty="0">
              <a:solidFill>
                <a:schemeClr val="lt1"/>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376"/>
        <p:cNvGrpSpPr/>
        <p:nvPr/>
      </p:nvGrpSpPr>
      <p:grpSpPr>
        <a:xfrm>
          <a:off x="0" y="0"/>
          <a:ext cx="0" cy="0"/>
          <a:chOff x="0" y="0"/>
          <a:chExt cx="0" cy="0"/>
        </a:xfrm>
      </p:grpSpPr>
      <p:sp>
        <p:nvSpPr>
          <p:cNvPr id="377" name="Google Shape;377;p64"/>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41</a:t>
            </a:fld>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31"/>
          <p:cNvSpPr txBox="1">
            <a:spLocks noGrp="1"/>
          </p:cNvSpPr>
          <p:nvPr>
            <p:ph type="body" idx="1"/>
          </p:nvPr>
        </p:nvSpPr>
        <p:spPr>
          <a:xfrm>
            <a:off x="457200" y="1200151"/>
            <a:ext cx="8229600" cy="2857500"/>
          </a:xfrm>
          <a:prstGeom prst="rect">
            <a:avLst/>
          </a:prstGeom>
          <a:noFill/>
          <a:ln>
            <a:noFill/>
          </a:ln>
        </p:spPr>
        <p:txBody>
          <a:bodyPr spcFirstLastPara="1" wrap="square" lIns="91425" tIns="45700" rIns="91425" bIns="45700" anchor="t" anchorCtr="0">
            <a:noAutofit/>
          </a:bodyPr>
          <a:lstStyle/>
          <a:p>
            <a:pPr marL="342900" lvl="0" indent="-304800" algn="l" rtl="0">
              <a:spcBef>
                <a:spcPts val="0"/>
              </a:spcBef>
              <a:spcAft>
                <a:spcPts val="0"/>
              </a:spcAft>
              <a:buClr>
                <a:schemeClr val="dk1"/>
              </a:buClr>
              <a:buSzPts val="2600"/>
              <a:buChar char="•"/>
            </a:pPr>
            <a:r>
              <a:rPr lang="en" sz="2600" dirty="0"/>
              <a:t>Understand the EdgeUBadges </a:t>
            </a:r>
            <a:r>
              <a:rPr lang="en-US" sz="2600" dirty="0"/>
              <a:t>program</a:t>
            </a:r>
            <a:endParaRPr sz="2600" dirty="0"/>
          </a:p>
          <a:p>
            <a:pPr marL="342900" lvl="0" indent="-304800" algn="l" rtl="0">
              <a:spcBef>
                <a:spcPts val="640"/>
              </a:spcBef>
              <a:spcAft>
                <a:spcPts val="0"/>
              </a:spcAft>
              <a:buClr>
                <a:schemeClr val="dk1"/>
              </a:buClr>
              <a:buSzPts val="2600"/>
              <a:buChar char="•"/>
            </a:pPr>
            <a:r>
              <a:rPr lang="en" sz="2600" dirty="0"/>
              <a:t>What candidates and faculty think about the platform</a:t>
            </a:r>
            <a:endParaRPr sz="2600" dirty="0"/>
          </a:p>
          <a:p>
            <a:pPr marL="342900" lvl="0" indent="-304800" algn="l" rtl="0">
              <a:spcBef>
                <a:spcPts val="640"/>
              </a:spcBef>
              <a:spcAft>
                <a:spcPts val="0"/>
              </a:spcAft>
              <a:buClr>
                <a:schemeClr val="dk1"/>
              </a:buClr>
              <a:buSzPts val="2600"/>
              <a:buChar char="•"/>
            </a:pPr>
            <a:r>
              <a:rPr lang="en" sz="2600" dirty="0"/>
              <a:t>How candidates and faculty used the platform in their learning and teaching</a:t>
            </a:r>
            <a:endParaRPr sz="2600" dirty="0"/>
          </a:p>
          <a:p>
            <a:pPr marL="342900" lvl="0" indent="-304800" algn="l" rtl="0">
              <a:spcBef>
                <a:spcPts val="640"/>
              </a:spcBef>
              <a:spcAft>
                <a:spcPts val="0"/>
              </a:spcAft>
              <a:buClr>
                <a:schemeClr val="dk1"/>
              </a:buClr>
              <a:buSzPts val="2600"/>
              <a:buChar char="•"/>
            </a:pPr>
            <a:r>
              <a:rPr lang="en" sz="2600" dirty="0"/>
              <a:t>How the platform is utilized as professional development for candidates</a:t>
            </a:r>
            <a:endParaRPr sz="2600" dirty="0"/>
          </a:p>
        </p:txBody>
      </p:sp>
      <p:sp>
        <p:nvSpPr>
          <p:cNvPr id="139" name="Google Shape;139;p31"/>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US" dirty="0"/>
              <a:t>Goals of this session</a:t>
            </a:r>
            <a:endParaRPr dirty="0"/>
          </a:p>
        </p:txBody>
      </p:sp>
      <p:sp>
        <p:nvSpPr>
          <p:cNvPr id="140" name="Google Shape;140;p31"/>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5</a:t>
            </a:fld>
            <a:endParaRPr dirty="0">
              <a:solidFill>
                <a:schemeClr val="l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32"/>
          <p:cNvSpPr txBox="1">
            <a:spLocks noGrp="1"/>
          </p:cNvSpPr>
          <p:nvPr>
            <p:ph type="body" idx="1"/>
          </p:nvPr>
        </p:nvSpPr>
        <p:spPr>
          <a:xfrm>
            <a:off x="381000" y="1001925"/>
            <a:ext cx="3657600" cy="3258900"/>
          </a:xfrm>
          <a:prstGeom prst="rect">
            <a:avLst/>
          </a:prstGeom>
          <a:noFill/>
          <a:ln>
            <a:noFill/>
          </a:ln>
        </p:spPr>
        <p:txBody>
          <a:bodyPr spcFirstLastPara="1" wrap="square" lIns="91425" tIns="45700" rIns="91425" bIns="45700" anchor="t" anchorCtr="0">
            <a:noAutofit/>
          </a:bodyPr>
          <a:lstStyle/>
          <a:p>
            <a:pPr marL="342900" lvl="0" indent="-298450" algn="l" rtl="0">
              <a:spcBef>
                <a:spcPts val="0"/>
              </a:spcBef>
              <a:spcAft>
                <a:spcPts val="0"/>
              </a:spcAft>
              <a:buClr>
                <a:schemeClr val="dk1"/>
              </a:buClr>
              <a:buSzPts val="2500"/>
              <a:buChar char="•"/>
            </a:pPr>
            <a:r>
              <a:rPr lang="en" sz="2500"/>
              <a:t>4-yr. Private, Catholic, Sisters of Charity</a:t>
            </a:r>
            <a:endParaRPr sz="2500" dirty="0"/>
          </a:p>
          <a:p>
            <a:pPr marL="342900" lvl="0" indent="-298450" algn="l" rtl="0">
              <a:spcBef>
                <a:spcPts val="0"/>
              </a:spcBef>
              <a:spcAft>
                <a:spcPts val="0"/>
              </a:spcAft>
              <a:buClr>
                <a:schemeClr val="dk1"/>
              </a:buClr>
              <a:buSzPts val="2500"/>
              <a:buChar char="•"/>
            </a:pPr>
            <a:r>
              <a:rPr lang="en" sz="2500"/>
              <a:t>Cincinnati, OH - west side (Delhi Twp.)</a:t>
            </a:r>
            <a:endParaRPr sz="2500" dirty="0"/>
          </a:p>
          <a:p>
            <a:pPr marL="342900" lvl="0" indent="-298450" algn="l" rtl="0">
              <a:spcBef>
                <a:spcPts val="640"/>
              </a:spcBef>
              <a:spcAft>
                <a:spcPts val="0"/>
              </a:spcAft>
              <a:buClr>
                <a:schemeClr val="dk1"/>
              </a:buClr>
              <a:buSzPts val="2500"/>
              <a:buChar char="•"/>
            </a:pPr>
            <a:r>
              <a:rPr lang="en" sz="2500"/>
              <a:t>2,027 enrolled</a:t>
            </a:r>
            <a:endParaRPr sz="2500" dirty="0"/>
          </a:p>
          <a:p>
            <a:pPr marL="742950" lvl="1" indent="-266700" algn="l" rtl="0">
              <a:spcBef>
                <a:spcPts val="640"/>
              </a:spcBef>
              <a:spcAft>
                <a:spcPts val="0"/>
              </a:spcAft>
              <a:buClr>
                <a:schemeClr val="dk1"/>
              </a:buClr>
              <a:buSzPts val="2500"/>
              <a:buChar char="–"/>
            </a:pPr>
            <a:r>
              <a:rPr lang="en" sz="2500"/>
              <a:t>1,281 female</a:t>
            </a:r>
            <a:endParaRPr sz="2500" dirty="0"/>
          </a:p>
          <a:p>
            <a:pPr marL="742950" lvl="1" indent="-266700" algn="l" rtl="0">
              <a:spcBef>
                <a:spcPts val="640"/>
              </a:spcBef>
              <a:spcAft>
                <a:spcPts val="0"/>
              </a:spcAft>
              <a:buSzPts val="2500"/>
              <a:buChar char="–"/>
            </a:pPr>
            <a:r>
              <a:rPr lang="en" sz="2500"/>
              <a:t>746 male</a:t>
            </a:r>
            <a:endParaRPr sz="2500" dirty="0"/>
          </a:p>
          <a:p>
            <a:pPr marL="342900" lvl="0" indent="-139700" algn="l" rtl="0">
              <a:spcBef>
                <a:spcPts val="640"/>
              </a:spcBef>
              <a:spcAft>
                <a:spcPts val="0"/>
              </a:spcAft>
              <a:buClr>
                <a:schemeClr val="dk1"/>
              </a:buClr>
              <a:buSzPts val="3200"/>
              <a:buNone/>
            </a:pPr>
            <a:endParaRPr dirty="0"/>
          </a:p>
        </p:txBody>
      </p:sp>
      <p:sp>
        <p:nvSpPr>
          <p:cNvPr id="146" name="Google Shape;146;p32"/>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a:t>Mount St. Joseph University</a:t>
            </a:r>
            <a:endParaRPr dirty="0"/>
          </a:p>
        </p:txBody>
      </p:sp>
      <p:pic>
        <p:nvPicPr>
          <p:cNvPr id="147" name="Google Shape;147;p32" descr="steeple and students walking in quad."/>
          <p:cNvPicPr preferRelativeResize="0"/>
          <p:nvPr/>
        </p:nvPicPr>
        <p:blipFill rotWithShape="1">
          <a:blip r:embed="rId3">
            <a:alphaModFix/>
          </a:blip>
          <a:srcRect/>
          <a:stretch/>
        </p:blipFill>
        <p:spPr>
          <a:xfrm>
            <a:off x="4466350" y="1001923"/>
            <a:ext cx="4091174" cy="2872925"/>
          </a:xfrm>
          <a:prstGeom prst="rect">
            <a:avLst/>
          </a:prstGeom>
          <a:noFill/>
          <a:ln>
            <a:noFill/>
          </a:ln>
        </p:spPr>
      </p:pic>
      <p:sp>
        <p:nvSpPr>
          <p:cNvPr id="148" name="Google Shape;148;p32"/>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6</a:t>
            </a:fld>
            <a:endParaRPr dirty="0">
              <a:solidFill>
                <a:schemeClr val="lt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33"/>
          <p:cNvSpPr txBox="1">
            <a:spLocks noGrp="1"/>
          </p:cNvSpPr>
          <p:nvPr>
            <p:ph type="body" idx="1"/>
          </p:nvPr>
        </p:nvSpPr>
        <p:spPr>
          <a:xfrm>
            <a:off x="457200" y="1108975"/>
            <a:ext cx="3581400" cy="2800349"/>
          </a:xfrm>
          <a:prstGeom prst="rect">
            <a:avLst/>
          </a:prstGeom>
          <a:noFill/>
          <a:ln>
            <a:noFill/>
          </a:ln>
        </p:spPr>
        <p:txBody>
          <a:bodyPr spcFirstLastPara="1" wrap="square" lIns="91425" tIns="45700" rIns="91425" bIns="45700" anchor="t" anchorCtr="0">
            <a:noAutofit/>
          </a:bodyPr>
          <a:lstStyle/>
          <a:p>
            <a:pPr marL="342900" lvl="0" indent="-292100" algn="l" rtl="0">
              <a:spcBef>
                <a:spcPts val="0"/>
              </a:spcBef>
              <a:spcAft>
                <a:spcPts val="0"/>
              </a:spcAft>
              <a:buClr>
                <a:schemeClr val="dk1"/>
              </a:buClr>
              <a:buSzPts val="2400"/>
              <a:buChar char="•"/>
            </a:pPr>
            <a:r>
              <a:rPr lang="en" sz="2400" dirty="0"/>
              <a:t>1 of 5 Schools within the University</a:t>
            </a:r>
            <a:endParaRPr sz="2400" dirty="0"/>
          </a:p>
          <a:p>
            <a:pPr marL="342900" lvl="0" indent="-292100" algn="l" rtl="0">
              <a:spcBef>
                <a:spcPts val="0"/>
              </a:spcBef>
              <a:spcAft>
                <a:spcPts val="0"/>
              </a:spcAft>
              <a:buSzPts val="2400"/>
              <a:buChar char="•"/>
            </a:pPr>
            <a:r>
              <a:rPr lang="en" sz="2400" dirty="0"/>
              <a:t>28 Faculty members</a:t>
            </a:r>
            <a:endParaRPr sz="2400" dirty="0"/>
          </a:p>
          <a:p>
            <a:pPr marL="342900" lvl="0" indent="-292100" algn="l" rtl="0">
              <a:spcBef>
                <a:spcPts val="0"/>
              </a:spcBef>
              <a:spcAft>
                <a:spcPts val="0"/>
              </a:spcAft>
              <a:buSzPts val="2400"/>
              <a:buChar char="•"/>
            </a:pPr>
            <a:r>
              <a:rPr lang="en" sz="2400" dirty="0"/>
              <a:t>440 </a:t>
            </a:r>
            <a:r>
              <a:rPr lang="en-US" sz="2400" dirty="0"/>
              <a:t>candidates </a:t>
            </a:r>
            <a:r>
              <a:rPr lang="en" sz="2400" dirty="0"/>
              <a:t>enrolled</a:t>
            </a:r>
            <a:endParaRPr sz="2400" dirty="0"/>
          </a:p>
          <a:p>
            <a:pPr marL="342900" lvl="0" indent="-317500" algn="l" rtl="0">
              <a:spcBef>
                <a:spcPts val="560"/>
              </a:spcBef>
              <a:spcAft>
                <a:spcPts val="0"/>
              </a:spcAft>
              <a:buClr>
                <a:schemeClr val="dk1"/>
              </a:buClr>
              <a:buSzPts val="2400"/>
              <a:buChar char="•"/>
            </a:pPr>
            <a:r>
              <a:rPr lang="en" sz="2400" dirty="0"/>
              <a:t>59 completers ‘21-’22</a:t>
            </a:r>
          </a:p>
          <a:p>
            <a:pPr marL="342900" lvl="0" indent="-317500" algn="l" rtl="0">
              <a:spcBef>
                <a:spcPts val="560"/>
              </a:spcBef>
              <a:spcAft>
                <a:spcPts val="0"/>
              </a:spcAft>
              <a:buClr>
                <a:schemeClr val="dk1"/>
              </a:buClr>
              <a:buSzPts val="2400"/>
              <a:buChar char="•"/>
            </a:pPr>
            <a:r>
              <a:rPr lang="en" sz="2400" dirty="0"/>
              <a:t>48 completers ’22-’23</a:t>
            </a:r>
            <a:endParaRPr sz="2400" dirty="0"/>
          </a:p>
          <a:p>
            <a:pPr marL="342900" lvl="0" indent="-139700" algn="l" rtl="0">
              <a:spcBef>
                <a:spcPts val="640"/>
              </a:spcBef>
              <a:spcAft>
                <a:spcPts val="0"/>
              </a:spcAft>
              <a:buClr>
                <a:schemeClr val="dk1"/>
              </a:buClr>
              <a:buSzPts val="3200"/>
              <a:buNone/>
            </a:pPr>
            <a:endParaRPr dirty="0"/>
          </a:p>
        </p:txBody>
      </p:sp>
      <p:sp>
        <p:nvSpPr>
          <p:cNvPr id="154" name="Google Shape;154;p33"/>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a:t>School of Education</a:t>
            </a:r>
            <a:endParaRPr dirty="0"/>
          </a:p>
        </p:txBody>
      </p:sp>
      <p:pic>
        <p:nvPicPr>
          <p:cNvPr id="155" name="Google Shape;155;p33"/>
          <p:cNvPicPr preferRelativeResize="0"/>
          <p:nvPr/>
        </p:nvPicPr>
        <p:blipFill rotWithShape="1">
          <a:blip r:embed="rId3">
            <a:alphaModFix/>
          </a:blip>
          <a:srcRect/>
          <a:stretch/>
        </p:blipFill>
        <p:spPr>
          <a:xfrm>
            <a:off x="4572001" y="1251850"/>
            <a:ext cx="3771900" cy="2514600"/>
          </a:xfrm>
          <a:prstGeom prst="rect">
            <a:avLst/>
          </a:prstGeom>
          <a:noFill/>
          <a:ln>
            <a:noFill/>
          </a:ln>
        </p:spPr>
      </p:pic>
      <p:sp>
        <p:nvSpPr>
          <p:cNvPr id="156" name="Google Shape;156;p33"/>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7</a:t>
            </a:fld>
            <a:endParaRPr dirty="0">
              <a:solidFill>
                <a:schemeClr val="l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34"/>
          <p:cNvSpPr txBox="1">
            <a:spLocks noGrp="1"/>
          </p:cNvSpPr>
          <p:nvPr>
            <p:ph type="body" idx="1"/>
          </p:nvPr>
        </p:nvSpPr>
        <p:spPr>
          <a:xfrm>
            <a:off x="457200" y="1200151"/>
            <a:ext cx="8229600" cy="2857500"/>
          </a:xfrm>
          <a:prstGeom prst="rect">
            <a:avLst/>
          </a:prstGeom>
          <a:noFill/>
          <a:ln>
            <a:noFill/>
          </a:ln>
        </p:spPr>
        <p:txBody>
          <a:bodyPr spcFirstLastPara="1" wrap="square" lIns="91425" tIns="45700" rIns="91425" bIns="45700" anchor="t" anchorCtr="0">
            <a:noAutofit/>
          </a:bodyPr>
          <a:lstStyle/>
          <a:p>
            <a:pPr marL="342900" lvl="0" indent="-330200" algn="l" rtl="0">
              <a:spcBef>
                <a:spcPts val="0"/>
              </a:spcBef>
              <a:spcAft>
                <a:spcPts val="0"/>
              </a:spcAft>
              <a:buClr>
                <a:schemeClr val="dk1"/>
              </a:buClr>
              <a:buSzPts val="3000"/>
              <a:buChar char="•"/>
            </a:pPr>
            <a:r>
              <a:rPr lang="en" sz="3000" dirty="0"/>
              <a:t>Pandemic conditions beginning spring 2020</a:t>
            </a:r>
            <a:endParaRPr sz="3000" dirty="0"/>
          </a:p>
          <a:p>
            <a:pPr marL="742950" lvl="1" indent="-273050" algn="l" rtl="0">
              <a:spcBef>
                <a:spcPts val="0"/>
              </a:spcBef>
              <a:spcAft>
                <a:spcPts val="0"/>
              </a:spcAft>
              <a:buSzPts val="2600"/>
              <a:buChar char="–"/>
            </a:pPr>
            <a:r>
              <a:rPr lang="en" sz="2600" dirty="0"/>
              <a:t>Abrupt disruption of instruction</a:t>
            </a:r>
            <a:endParaRPr sz="2600" dirty="0"/>
          </a:p>
          <a:p>
            <a:pPr marL="342900" lvl="0" indent="-330200" algn="l" rtl="0">
              <a:spcBef>
                <a:spcPts val="640"/>
              </a:spcBef>
              <a:spcAft>
                <a:spcPts val="0"/>
              </a:spcAft>
              <a:buClr>
                <a:schemeClr val="dk1"/>
              </a:buClr>
              <a:buSzPts val="3000"/>
              <a:buChar char="•"/>
            </a:pPr>
            <a:r>
              <a:rPr lang="en" sz="3000" dirty="0"/>
              <a:t>COVID isolation fall 2020 through spring 2021</a:t>
            </a:r>
            <a:endParaRPr sz="3000" dirty="0"/>
          </a:p>
          <a:p>
            <a:pPr marL="342900" lvl="0" indent="-330200" algn="l" rtl="0">
              <a:spcBef>
                <a:spcPts val="640"/>
              </a:spcBef>
              <a:spcAft>
                <a:spcPts val="0"/>
              </a:spcAft>
              <a:buSzPts val="3000"/>
              <a:buChar char="•"/>
            </a:pPr>
            <a:r>
              <a:rPr lang="en" sz="3000" dirty="0"/>
              <a:t>Health emergency continue</a:t>
            </a:r>
            <a:r>
              <a:rPr lang="en-US" sz="3000" dirty="0"/>
              <a:t>d</a:t>
            </a:r>
            <a:r>
              <a:rPr lang="en" sz="3000" dirty="0"/>
              <a:t> 2021-2023 with in-person sessions, mask mandates, and necessary quarantining</a:t>
            </a:r>
            <a:endParaRPr sz="3000" dirty="0"/>
          </a:p>
        </p:txBody>
      </p:sp>
      <p:sp>
        <p:nvSpPr>
          <p:cNvPr id="162" name="Google Shape;162;p34"/>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a:t>Dire Conditions</a:t>
            </a:r>
            <a:endParaRPr dirty="0"/>
          </a:p>
        </p:txBody>
      </p:sp>
      <p:sp>
        <p:nvSpPr>
          <p:cNvPr id="163" name="Google Shape;163;p34"/>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8</a:t>
            </a:fld>
            <a:endParaRPr dirty="0">
              <a:solidFill>
                <a:schemeClr val="lt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35"/>
          <p:cNvSpPr txBox="1">
            <a:spLocks noGrp="1"/>
          </p:cNvSpPr>
          <p:nvPr>
            <p:ph type="body" idx="1"/>
          </p:nvPr>
        </p:nvSpPr>
        <p:spPr>
          <a:xfrm>
            <a:off x="325075" y="1200150"/>
            <a:ext cx="8708400" cy="28575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3200"/>
              <a:buChar char="•"/>
            </a:pPr>
            <a:r>
              <a:rPr lang="en"/>
              <a:t>How do we reach candidates?</a:t>
            </a:r>
            <a:endParaRPr dirty="0"/>
          </a:p>
          <a:p>
            <a:pPr marL="342900" lvl="0" indent="-342900" algn="l" rtl="0">
              <a:spcBef>
                <a:spcPts val="640"/>
              </a:spcBef>
              <a:spcAft>
                <a:spcPts val="0"/>
              </a:spcAft>
              <a:buClr>
                <a:schemeClr val="dk1"/>
              </a:buClr>
              <a:buSzPts val="3200"/>
              <a:buChar char="•"/>
            </a:pPr>
            <a:r>
              <a:rPr lang="en"/>
              <a:t>How can practicum &amp; student teacher candidates reach their students?</a:t>
            </a:r>
            <a:endParaRPr dirty="0"/>
          </a:p>
          <a:p>
            <a:pPr marL="342900" lvl="0" indent="-342900" algn="l" rtl="0">
              <a:spcBef>
                <a:spcPts val="640"/>
              </a:spcBef>
              <a:spcAft>
                <a:spcPts val="0"/>
              </a:spcAft>
              <a:buSzPts val="3200"/>
              <a:buChar char="•"/>
            </a:pPr>
            <a:r>
              <a:rPr lang="en"/>
              <a:t>Can effective instruction continue?</a:t>
            </a:r>
            <a:endParaRPr dirty="0"/>
          </a:p>
          <a:p>
            <a:pPr marL="342900" lvl="0" indent="-342900" algn="l" rtl="0">
              <a:spcBef>
                <a:spcPts val="640"/>
              </a:spcBef>
              <a:spcAft>
                <a:spcPts val="0"/>
              </a:spcAft>
              <a:buSzPts val="3200"/>
              <a:buChar char="•"/>
            </a:pPr>
            <a:r>
              <a:rPr lang="en"/>
              <a:t>If so, how?</a:t>
            </a:r>
            <a:endParaRPr dirty="0"/>
          </a:p>
          <a:p>
            <a:pPr marL="342900" lvl="0" indent="-139700" algn="l" rtl="0">
              <a:spcBef>
                <a:spcPts val="640"/>
              </a:spcBef>
              <a:spcAft>
                <a:spcPts val="0"/>
              </a:spcAft>
              <a:buClr>
                <a:schemeClr val="dk1"/>
              </a:buClr>
              <a:buSzPts val="3200"/>
              <a:buNone/>
            </a:pPr>
            <a:endParaRPr dirty="0"/>
          </a:p>
        </p:txBody>
      </p:sp>
      <p:sp>
        <p:nvSpPr>
          <p:cNvPr id="169" name="Google Shape;169;p35"/>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
              <a:t>Instruction</a:t>
            </a:r>
            <a:endParaRPr dirty="0"/>
          </a:p>
        </p:txBody>
      </p:sp>
      <p:sp>
        <p:nvSpPr>
          <p:cNvPr id="170" name="Google Shape;170;p35"/>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solidFill>
                  <a:schemeClr val="lt1"/>
                </a:solidFill>
              </a:rPr>
              <a:t>9</a:t>
            </a:fld>
            <a:endParaRPr dirty="0">
              <a:solidFill>
                <a:schemeClr val="lt1"/>
              </a:solidFill>
            </a:endParaRPr>
          </a:p>
        </p:txBody>
      </p:sp>
    </p:spTree>
  </p:cSld>
  <p:clrMapOvr>
    <a:masterClrMapping/>
  </p:clrMapOvr>
</p:sld>
</file>

<file path=ppt/theme/theme1.xml><?xml version="1.0" encoding="utf-8"?>
<a:theme xmlns:a="http://schemas.openxmlformats.org/drawingml/2006/main" name="2_Custom Design">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Custom Design">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1625</Words>
  <Application>Microsoft Office PowerPoint</Application>
  <PresentationFormat>On-screen Show (16:9)</PresentationFormat>
  <Paragraphs>241</Paragraphs>
  <Slides>41</Slides>
  <Notes>38</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41</vt:i4>
      </vt:variant>
    </vt:vector>
  </HeadingPairs>
  <TitlesOfParts>
    <vt:vector size="45" baseType="lpstr">
      <vt:lpstr>Arial</vt:lpstr>
      <vt:lpstr>Calibri</vt:lpstr>
      <vt:lpstr>2_Custom Design</vt:lpstr>
      <vt:lpstr>3_Custom Design</vt:lpstr>
      <vt:lpstr>PowerPoint Presentation</vt:lpstr>
      <vt:lpstr>On the cutting “Edge”: Technology skills for professional development requirements  Use of EdgeUBadges at Mount St. Joseph University  School of Education </vt:lpstr>
      <vt:lpstr>Presenters</vt:lpstr>
      <vt:lpstr>Terminology</vt:lpstr>
      <vt:lpstr>Goals of this session</vt:lpstr>
      <vt:lpstr>Mount St. Joseph University</vt:lpstr>
      <vt:lpstr>School of Education</vt:lpstr>
      <vt:lpstr>Dire Conditions</vt:lpstr>
      <vt:lpstr>Instruction</vt:lpstr>
      <vt:lpstr>EdgeUBadges</vt:lpstr>
      <vt:lpstr>EdgeUBadges</vt:lpstr>
      <vt:lpstr>EdgeUBadges</vt:lpstr>
      <vt:lpstr>EdgeUBadges</vt:lpstr>
      <vt:lpstr>EdgeUBadges</vt:lpstr>
      <vt:lpstr>Professional Development</vt:lpstr>
      <vt:lpstr>Inquiry</vt:lpstr>
      <vt:lpstr>Methodology</vt:lpstr>
      <vt:lpstr>EdgeUBadges Use: Statistics    7/2020 – 9/2023</vt:lpstr>
      <vt:lpstr>EdgeUBadges Use: Top 10 Badges at MSJ                                                    </vt:lpstr>
      <vt:lpstr>Survey results: candidates</vt:lpstr>
      <vt:lpstr>Survey Results: Faculty</vt:lpstr>
      <vt:lpstr>EdgeUBadges: Extent of Use</vt:lpstr>
      <vt:lpstr>EdgeUBadges: Features</vt:lpstr>
      <vt:lpstr>EdgeUBadges: Future Use</vt:lpstr>
      <vt:lpstr>EdgeUBadges Use:  MSJ Candidates Survey</vt:lpstr>
      <vt:lpstr>EdgeUBadges Use:  MSJ Candidates Survey</vt:lpstr>
      <vt:lpstr>EdgeUBadges Use: General Themes  From MSJ Candidates Survey</vt:lpstr>
      <vt:lpstr>EdgeUBadges Use: General Themes  From MSJ Candidates Survey </vt:lpstr>
      <vt:lpstr>EdgeUBadges Use: General Themes  From MSJ Candidates Survey </vt:lpstr>
      <vt:lpstr>EdgeUBadges Use:  MSJ Faculty Survey</vt:lpstr>
      <vt:lpstr>EdgeUBadges Use: MSJ Faculty Survey</vt:lpstr>
      <vt:lpstr>EdgeUBadges Use: General Themes  From MSJ Faculty Survey</vt:lpstr>
      <vt:lpstr>Next Steps</vt:lpstr>
      <vt:lpstr>Next Steps</vt:lpstr>
      <vt:lpstr>Requirements &amp; Standards</vt:lpstr>
      <vt:lpstr>Requirements &amp; Standards</vt:lpstr>
      <vt:lpstr>Requirements &amp; Standards</vt:lpstr>
      <vt:lpstr>Conclusion</vt:lpstr>
      <vt:lpstr>Recommendations for Future Use</vt:lpstr>
      <vt:lpstr>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Bindis, Michael [School of Education]</dc:creator>
  <cp:lastModifiedBy>Collier, Harrison [School of Education]</cp:lastModifiedBy>
  <cp:revision>16</cp:revision>
  <dcterms:modified xsi:type="dcterms:W3CDTF">2023-10-09T18:35:55Z</dcterms:modified>
</cp:coreProperties>
</file>